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2" r:id="rId1"/>
  </p:sldMasterIdLst>
  <p:sldIdLst>
    <p:sldId id="262" r:id="rId2"/>
  </p:sldIdLst>
  <p:sldSz cx="32918400" cy="1645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8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20"/>
    <a:srgbClr val="7F3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60"/>
  </p:normalViewPr>
  <p:slideViewPr>
    <p:cSldViewPr snapToGrid="0">
      <p:cViewPr varScale="1">
        <p:scale>
          <a:sx n="38" d="100"/>
          <a:sy n="38" d="100"/>
        </p:scale>
        <p:origin x="192" y="2832"/>
      </p:cViewPr>
      <p:guideLst>
        <p:guide orient="horz" pos="5184"/>
        <p:guide pos="103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2693671"/>
            <a:ext cx="24688800" cy="573024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8644891"/>
            <a:ext cx="24688800" cy="3973829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5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0" y="876300"/>
            <a:ext cx="7098030" cy="139484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0" y="876300"/>
            <a:ext cx="20882610" cy="13948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5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5" y="4103372"/>
            <a:ext cx="28392120" cy="6846569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5" y="11014712"/>
            <a:ext cx="28392120" cy="3600449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6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4381500"/>
            <a:ext cx="1399032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4381500"/>
            <a:ext cx="1399032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876301"/>
            <a:ext cx="28392120" cy="3181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29" y="4034791"/>
            <a:ext cx="13926025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29" y="6012180"/>
            <a:ext cx="13926025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0" y="4034791"/>
            <a:ext cx="13994608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0" y="6012180"/>
            <a:ext cx="13994608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4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1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5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2369821"/>
            <a:ext cx="16664940" cy="116967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2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2369821"/>
            <a:ext cx="16664940" cy="116967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876301"/>
            <a:ext cx="28392120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4381500"/>
            <a:ext cx="28392120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15255241"/>
            <a:ext cx="1110996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42" Type="http://schemas.openxmlformats.org/officeDocument/2006/relationships/image" Target="../media/image41.svg"/><Relationship Id="rId47" Type="http://schemas.openxmlformats.org/officeDocument/2006/relationships/image" Target="../media/image46.png"/><Relationship Id="rId50" Type="http://schemas.openxmlformats.org/officeDocument/2006/relationships/image" Target="../media/image49.svg"/><Relationship Id="rId55" Type="http://schemas.openxmlformats.org/officeDocument/2006/relationships/image" Target="../media/image54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40" Type="http://schemas.openxmlformats.org/officeDocument/2006/relationships/image" Target="../media/image39.sv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5" Type="http://schemas.openxmlformats.org/officeDocument/2006/relationships/image" Target="../media/image4.pn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svg"/><Relationship Id="rId56" Type="http://schemas.openxmlformats.org/officeDocument/2006/relationships/image" Target="../media/image55.png"/><Relationship Id="rId8" Type="http://schemas.openxmlformats.org/officeDocument/2006/relationships/image" Target="../media/image7.sv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46" Type="http://schemas.openxmlformats.org/officeDocument/2006/relationships/image" Target="../media/image45.svg"/><Relationship Id="rId59" Type="http://schemas.openxmlformats.org/officeDocument/2006/relationships/image" Target="../media/image58.svg"/><Relationship Id="rId20" Type="http://schemas.openxmlformats.org/officeDocument/2006/relationships/image" Target="../media/image19.sv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49" Type="http://schemas.openxmlformats.org/officeDocument/2006/relationships/image" Target="../media/image48.png"/><Relationship Id="rId57" Type="http://schemas.openxmlformats.org/officeDocument/2006/relationships/image" Target="../media/image56.svg"/><Relationship Id="rId10" Type="http://schemas.openxmlformats.org/officeDocument/2006/relationships/image" Target="../media/image9.svg"/><Relationship Id="rId31" Type="http://schemas.openxmlformats.org/officeDocument/2006/relationships/image" Target="../media/image30.png"/><Relationship Id="rId44" Type="http://schemas.openxmlformats.org/officeDocument/2006/relationships/image" Target="../media/image43.svg"/><Relationship Id="rId52" Type="http://schemas.openxmlformats.org/officeDocument/2006/relationships/image" Target="../media/image51.svg"/><Relationship Id="rId60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309A6-2C6A-40D4-6754-80AF72527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roup 937">
            <a:extLst>
              <a:ext uri="{FF2B5EF4-FFF2-40B4-BE49-F238E27FC236}">
                <a16:creationId xmlns:a16="http://schemas.microsoft.com/office/drawing/2014/main" id="{9CE34EF2-9359-07F5-935F-5E96577EA0BA}"/>
              </a:ext>
            </a:extLst>
          </p:cNvPr>
          <p:cNvGrpSpPr/>
          <p:nvPr/>
        </p:nvGrpSpPr>
        <p:grpSpPr>
          <a:xfrm>
            <a:off x="235500" y="8566964"/>
            <a:ext cx="32447400" cy="442023"/>
            <a:chOff x="681956" y="1765297"/>
            <a:chExt cx="31966998" cy="442431"/>
          </a:xfrm>
        </p:grpSpPr>
        <p:sp>
          <p:nvSpPr>
            <p:cNvPr id="939" name="Rectangle: Rounded Corners 938">
              <a:extLst>
                <a:ext uri="{FF2B5EF4-FFF2-40B4-BE49-F238E27FC236}">
                  <a16:creationId xmlns:a16="http://schemas.microsoft.com/office/drawing/2014/main" id="{397397EC-629F-6BC8-D9F3-6998C1C03655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SQL Best Practices Assessment (</a:t>
              </a:r>
              <a:r>
                <a:rPr lang="en-US" sz="24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BPA)</a:t>
              </a:r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architecture</a:t>
              </a:r>
              <a:endPara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40" name="Rectangle: Rounded Corners 939">
              <a:extLst>
                <a:ext uri="{FF2B5EF4-FFF2-40B4-BE49-F238E27FC236}">
                  <a16:creationId xmlns:a16="http://schemas.microsoft.com/office/drawing/2014/main" id="{28D4DD64-3642-5CC7-F546-FDC1C5A66257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Failover Cluster Instance (FCI) architecture</a:t>
              </a:r>
              <a:endPara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41" name="Rectangle: Rounded Corners 940">
              <a:extLst>
                <a:ext uri="{FF2B5EF4-FFF2-40B4-BE49-F238E27FC236}">
                  <a16:creationId xmlns:a16="http://schemas.microsoft.com/office/drawing/2014/main" id="{53FF8D38-98F3-4DEF-1C19-F5431C23FF29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Availability Groups (AG) architecture</a:t>
              </a:r>
              <a:endPara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937" name="Group 936">
            <a:extLst>
              <a:ext uri="{FF2B5EF4-FFF2-40B4-BE49-F238E27FC236}">
                <a16:creationId xmlns:a16="http://schemas.microsoft.com/office/drawing/2014/main" id="{1F99C7F2-128C-FDB6-05FA-8DD6324D6142}"/>
              </a:ext>
            </a:extLst>
          </p:cNvPr>
          <p:cNvGrpSpPr/>
          <p:nvPr/>
        </p:nvGrpSpPr>
        <p:grpSpPr>
          <a:xfrm>
            <a:off x="235500" y="2019337"/>
            <a:ext cx="32447400" cy="442023"/>
            <a:chOff x="681956" y="1765297"/>
            <a:chExt cx="31966998" cy="442431"/>
          </a:xfrm>
        </p:grpSpPr>
        <p:sp>
          <p:nvSpPr>
            <p:cNvPr id="321" name="Rectangle: Rounded Corners 320">
              <a:extLst>
                <a:ext uri="{FF2B5EF4-FFF2-40B4-BE49-F238E27FC236}">
                  <a16:creationId xmlns:a16="http://schemas.microsoft.com/office/drawing/2014/main" id="{7B84B536-43C7-65FC-998B-627E4E3B1879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Arc solution architecture</a:t>
              </a:r>
            </a:p>
          </p:txBody>
        </p:sp>
        <p:sp>
          <p:nvSpPr>
            <p:cNvPr id="719" name="Rectangle: Rounded Corners 718">
              <a:extLst>
                <a:ext uri="{FF2B5EF4-FFF2-40B4-BE49-F238E27FC236}">
                  <a16:creationId xmlns:a16="http://schemas.microsoft.com/office/drawing/2014/main" id="{42E7CAE6-75BE-84CB-69F3-6565084FAB6C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spc="-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Solution architecture</a:t>
              </a:r>
              <a:endPara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20" name="Rectangle: Rounded Corners 719">
              <a:extLst>
                <a:ext uri="{FF2B5EF4-FFF2-40B4-BE49-F238E27FC236}">
                  <a16:creationId xmlns:a16="http://schemas.microsoft.com/office/drawing/2014/main" id="{8002BD8F-2634-05DF-D62B-27ACE8AA504B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spc="-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Security workflow architecture</a:t>
              </a:r>
              <a:endParaRPr lang="en-US" sz="2400" spc="-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224A01D5-FEAA-7872-365E-EDF15D1A90AF}"/>
              </a:ext>
            </a:extLst>
          </p:cNvPr>
          <p:cNvGrpSpPr/>
          <p:nvPr/>
        </p:nvGrpSpPr>
        <p:grpSpPr>
          <a:xfrm>
            <a:off x="235500" y="15478515"/>
            <a:ext cx="32447400" cy="944649"/>
            <a:chOff x="235500" y="14912461"/>
            <a:chExt cx="32447400" cy="944649"/>
          </a:xfrm>
        </p:grpSpPr>
        <p:sp>
          <p:nvSpPr>
            <p:cNvPr id="1270" name="Rectangle: Rounded Corners 1269">
              <a:extLst>
                <a:ext uri="{FF2B5EF4-FFF2-40B4-BE49-F238E27FC236}">
                  <a16:creationId xmlns:a16="http://schemas.microsoft.com/office/drawing/2014/main" id="{77B49645-4884-9C44-4C4C-F92BE6818C38}"/>
                </a:ext>
              </a:extLst>
            </p:cNvPr>
            <p:cNvSpPr/>
            <p:nvPr/>
          </p:nvSpPr>
          <p:spPr bwMode="auto">
            <a:xfrm>
              <a:off x="235500" y="15146509"/>
              <a:ext cx="32447400" cy="552755"/>
            </a:xfrm>
            <a:prstGeom prst="roundRect">
              <a:avLst>
                <a:gd name="adj" fmla="val 0"/>
              </a:avLst>
            </a:prstGeom>
            <a:gradFill>
              <a:gsLst>
                <a:gs pos="25000">
                  <a:srgbClr val="7F3278">
                    <a:alpha val="75000"/>
                  </a:srgbClr>
                </a:gs>
                <a:gs pos="100000">
                  <a:schemeClr val="tx2">
                    <a:lumMod val="75000"/>
                    <a:lumOff val="25000"/>
                    <a:alpha val="8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solidFill>
                    <a:srgbClr val="FFFFFF"/>
                  </a:solidFill>
                  <a:latin typeface="Segoe UI Semibold (Headings)"/>
                </a:rPr>
                <a:t>Copyright @ 2025 Microsoft. All rights reserved.													    v1.3															    #ArcJumpstart | aka.ms/</a:t>
              </a:r>
              <a:r>
                <a:rPr lang="en-US" sz="2000" kern="0" dirty="0" err="1">
                  <a:solidFill>
                    <a:srgbClr val="FFFFFF"/>
                  </a:solidFill>
                  <a:latin typeface="Segoe UI Semibold (Headings)"/>
                </a:rPr>
                <a:t>JumpstartGems</a:t>
              </a:r>
              <a:endParaRPr lang="en-US" sz="2000" kern="0" dirty="0">
                <a:solidFill>
                  <a:srgbClr val="FFFFFF"/>
                </a:solidFill>
                <a:latin typeface="Segoe UI Semibold (Headings)"/>
              </a:endParaRPr>
            </a:p>
          </p:txBody>
        </p:sp>
        <p:pic>
          <p:nvPicPr>
            <p:cNvPr id="1274" name="Picture 1273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56E2FCC7-0ED4-5BF8-FFFD-B168E399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7605" y="14912461"/>
              <a:ext cx="944649" cy="944649"/>
            </a:xfrm>
            <a:prstGeom prst="rect">
              <a:avLst/>
            </a:prstGeom>
          </p:spPr>
        </p:pic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ED7B067A-3F6C-7123-34C0-AF8E94BDE8DA}"/>
              </a:ext>
            </a:extLst>
          </p:cNvPr>
          <p:cNvGrpSpPr/>
          <p:nvPr/>
        </p:nvGrpSpPr>
        <p:grpSpPr>
          <a:xfrm>
            <a:off x="11306716" y="2768258"/>
            <a:ext cx="10268712" cy="5102352"/>
            <a:chOff x="232303" y="971382"/>
            <a:chExt cx="11888108" cy="5640860"/>
          </a:xfrm>
        </p:grpSpPr>
        <p:sp>
          <p:nvSpPr>
            <p:cNvPr id="330" name="Rectangle: Rounded Corners 329">
              <a:extLst>
                <a:ext uri="{FF2B5EF4-FFF2-40B4-BE49-F238E27FC236}">
                  <a16:creationId xmlns:a16="http://schemas.microsoft.com/office/drawing/2014/main" id="{9630327B-94E8-2775-351E-69F0EF2B6E84}"/>
                </a:ext>
              </a:extLst>
            </p:cNvPr>
            <p:cNvSpPr/>
            <p:nvPr/>
          </p:nvSpPr>
          <p:spPr bwMode="auto">
            <a:xfrm>
              <a:off x="6237935" y="975360"/>
              <a:ext cx="5882476" cy="5636882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331" name="Rectangle: Rounded Corners 330">
              <a:extLst>
                <a:ext uri="{FF2B5EF4-FFF2-40B4-BE49-F238E27FC236}">
                  <a16:creationId xmlns:a16="http://schemas.microsoft.com/office/drawing/2014/main" id="{881C2D6E-913D-8A88-DCF7-4D9F8C036154}"/>
                </a:ext>
              </a:extLst>
            </p:cNvPr>
            <p:cNvSpPr/>
            <p:nvPr/>
          </p:nvSpPr>
          <p:spPr bwMode="auto">
            <a:xfrm>
              <a:off x="7162800" y="2340374"/>
              <a:ext cx="4846045" cy="275428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Control plane</a:t>
              </a:r>
            </a:p>
          </p:txBody>
        </p:sp>
        <p:sp>
          <p:nvSpPr>
            <p:cNvPr id="332" name="Rectangle: Rounded Corners 331">
              <a:extLst>
                <a:ext uri="{FF2B5EF4-FFF2-40B4-BE49-F238E27FC236}">
                  <a16:creationId xmlns:a16="http://schemas.microsoft.com/office/drawing/2014/main" id="{9C4455F1-19DB-0E55-B8EA-140FFDDD898F}"/>
                </a:ext>
              </a:extLst>
            </p:cNvPr>
            <p:cNvSpPr/>
            <p:nvPr/>
          </p:nvSpPr>
          <p:spPr bwMode="auto">
            <a:xfrm>
              <a:off x="7702606" y="2634494"/>
              <a:ext cx="4162398" cy="2364226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Resource Manager (ARM)</a:t>
              </a:r>
            </a:p>
          </p:txBody>
        </p:sp>
        <p:sp>
          <p:nvSpPr>
            <p:cNvPr id="333" name="Rectangle: Rounded Corners 332">
              <a:extLst>
                <a:ext uri="{FF2B5EF4-FFF2-40B4-BE49-F238E27FC236}">
                  <a16:creationId xmlns:a16="http://schemas.microsoft.com/office/drawing/2014/main" id="{F5A4A4AA-C745-523A-D106-2279DAB1A5EC}"/>
                </a:ext>
              </a:extLst>
            </p:cNvPr>
            <p:cNvSpPr/>
            <p:nvPr/>
          </p:nvSpPr>
          <p:spPr bwMode="auto">
            <a:xfrm>
              <a:off x="9172689" y="4110902"/>
              <a:ext cx="2486601" cy="75250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server configuration </a:t>
              </a:r>
            </a:p>
          </p:txBody>
        </p:sp>
        <p:sp>
          <p:nvSpPr>
            <p:cNvPr id="334" name="Rectangle: Rounded Corners 333">
              <a:extLst>
                <a:ext uri="{FF2B5EF4-FFF2-40B4-BE49-F238E27FC236}">
                  <a16:creationId xmlns:a16="http://schemas.microsoft.com/office/drawing/2014/main" id="{9B2B5C5E-3042-29C5-25EE-49A3909159E3}"/>
                </a:ext>
              </a:extLst>
            </p:cNvPr>
            <p:cNvSpPr/>
            <p:nvPr/>
          </p:nvSpPr>
          <p:spPr bwMode="auto">
            <a:xfrm>
              <a:off x="9172689" y="2952854"/>
              <a:ext cx="2486601" cy="109848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SQL Server enabled by Azure Arc 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Instance / Database / Availability Group 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configuration</a:t>
              </a:r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6FA04E4F-2BA7-8694-5373-266A9BC28953}"/>
                </a:ext>
              </a:extLst>
            </p:cNvPr>
            <p:cNvGrpSpPr/>
            <p:nvPr/>
          </p:nvGrpSpPr>
          <p:grpSpPr>
            <a:xfrm>
              <a:off x="10016910" y="3573430"/>
              <a:ext cx="798158" cy="365760"/>
              <a:chOff x="5753418" y="2053031"/>
              <a:chExt cx="798158" cy="365760"/>
            </a:xfrm>
          </p:grpSpPr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5696F25A-644B-B525-CD2C-3457E3E13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53418" y="2053031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4A3F8E92-1F3F-F3AA-759D-4AAE330B0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85816" y="2053031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336" name="Rectangle: Rounded Corners 335">
              <a:extLst>
                <a:ext uri="{FF2B5EF4-FFF2-40B4-BE49-F238E27FC236}">
                  <a16:creationId xmlns:a16="http://schemas.microsoft.com/office/drawing/2014/main" id="{8660C600-759E-B7B4-C1EA-6A757EC5F041}"/>
                </a:ext>
              </a:extLst>
            </p:cNvPr>
            <p:cNvSpPr/>
            <p:nvPr/>
          </p:nvSpPr>
          <p:spPr bwMode="auto">
            <a:xfrm>
              <a:off x="7879770" y="3440503"/>
              <a:ext cx="1590566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Microsoft.AzureArcData</a:t>
              </a:r>
              <a:endParaRPr kumimoji="0" lang="en-US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resource provider</a:t>
              </a:r>
            </a:p>
          </p:txBody>
        </p:sp>
        <p:pic>
          <p:nvPicPr>
            <p:cNvPr id="337" name="Graphic 336">
              <a:extLst>
                <a:ext uri="{FF2B5EF4-FFF2-40B4-BE49-F238E27FC236}">
                  <a16:creationId xmlns:a16="http://schemas.microsoft.com/office/drawing/2014/main" id="{7F257EE5-D662-FA3D-9ECE-DF750B3BF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33109" y="4389228"/>
              <a:ext cx="365760" cy="365760"/>
            </a:xfrm>
            <a:prstGeom prst="rect">
              <a:avLst/>
            </a:prstGeom>
          </p:spPr>
        </p:pic>
        <p:sp>
          <p:nvSpPr>
            <p:cNvPr id="338" name="Rectangle: Rounded Corners 337">
              <a:extLst>
                <a:ext uri="{FF2B5EF4-FFF2-40B4-BE49-F238E27FC236}">
                  <a16:creationId xmlns:a16="http://schemas.microsoft.com/office/drawing/2014/main" id="{F94FC9C6-8818-5E6C-F24D-00D99F5CF317}"/>
                </a:ext>
              </a:extLst>
            </p:cNvPr>
            <p:cNvSpPr/>
            <p:nvPr/>
          </p:nvSpPr>
          <p:spPr bwMode="auto">
            <a:xfrm>
              <a:off x="7882939" y="4335019"/>
              <a:ext cx="1590566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Microsoft.HybridCompute</a:t>
              </a:r>
              <a:endParaRPr kumimoji="0" lang="en-US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/>
                </a:rPr>
                <a:t>resource provider</a:t>
              </a:r>
            </a:p>
          </p:txBody>
        </p:sp>
        <p:pic>
          <p:nvPicPr>
            <p:cNvPr id="339" name="Graphic 338">
              <a:extLst>
                <a:ext uri="{FF2B5EF4-FFF2-40B4-BE49-F238E27FC236}">
                  <a16:creationId xmlns:a16="http://schemas.microsoft.com/office/drawing/2014/main" id="{5DB26E7F-A4C6-85C6-E6D0-B1A1EBE9C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68512" y="2718439"/>
              <a:ext cx="365760" cy="365760"/>
            </a:xfrm>
            <a:prstGeom prst="rect">
              <a:avLst/>
            </a:prstGeom>
          </p:spPr>
        </p:pic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4C74859B-EC1B-821D-D2EF-7FB565E8E589}"/>
                </a:ext>
              </a:extLst>
            </p:cNvPr>
            <p:cNvGrpSpPr/>
            <p:nvPr/>
          </p:nvGrpSpPr>
          <p:grpSpPr>
            <a:xfrm>
              <a:off x="8608396" y="1137126"/>
              <a:ext cx="1954852" cy="839941"/>
              <a:chOff x="8281234" y="248451"/>
              <a:chExt cx="1954852" cy="839941"/>
            </a:xfrm>
          </p:grpSpPr>
          <p:sp>
            <p:nvSpPr>
              <p:cNvPr id="1268" name="Rectangle: Rounded Corners 1267">
                <a:extLst>
                  <a:ext uri="{FF2B5EF4-FFF2-40B4-BE49-F238E27FC236}">
                    <a16:creationId xmlns:a16="http://schemas.microsoft.com/office/drawing/2014/main" id="{FDF2C3B2-F83B-80CC-89A3-E546A81A9B65}"/>
                  </a:ext>
                </a:extLst>
              </p:cNvPr>
              <p:cNvSpPr/>
              <p:nvPr/>
            </p:nvSpPr>
            <p:spPr bwMode="auto">
              <a:xfrm>
                <a:off x="8281234" y="248451"/>
                <a:ext cx="1954852" cy="839941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Microsoft Entra Identity </a:t>
                </a:r>
                <a:b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</a:b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(User Account / Service Principal)</a:t>
                </a:r>
              </a:p>
              <a:p>
                <a:pPr marL="0" marR="0" lvl="0" indent="0" algn="ctr" defTabSz="9143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endParaRPr>
              </a:p>
            </p:txBody>
          </p:sp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7EBD00B2-6D55-225D-79F1-69FC855DA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075424" y="644731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379" name="Rectangle: Rounded Corners 378">
              <a:extLst>
                <a:ext uri="{FF2B5EF4-FFF2-40B4-BE49-F238E27FC236}">
                  <a16:creationId xmlns:a16="http://schemas.microsoft.com/office/drawing/2014/main" id="{D4C3C7CD-6442-AAFD-2FF8-0DA7361FF8F5}"/>
                </a:ext>
              </a:extLst>
            </p:cNvPr>
            <p:cNvSpPr/>
            <p:nvPr/>
          </p:nvSpPr>
          <p:spPr bwMode="auto">
            <a:xfrm>
              <a:off x="6306138" y="3440503"/>
              <a:ext cx="1064449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Hybrid </a:t>
              </a:r>
              <a:b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Connections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380" name="Rectangle: Rounded Corners 379">
              <a:extLst>
                <a:ext uri="{FF2B5EF4-FFF2-40B4-BE49-F238E27FC236}">
                  <a16:creationId xmlns:a16="http://schemas.microsoft.com/office/drawing/2014/main" id="{D010F54C-AB34-7571-E79B-0FB0FCFDB063}"/>
                </a:ext>
              </a:extLst>
            </p:cNvPr>
            <p:cNvSpPr/>
            <p:nvPr/>
          </p:nvSpPr>
          <p:spPr bwMode="auto">
            <a:xfrm>
              <a:off x="6306138" y="4335018"/>
              <a:ext cx="1064449" cy="474177"/>
            </a:xfrm>
            <a:prstGeom prst="roundRect">
              <a:avLst>
                <a:gd name="adj" fmla="val 4645"/>
              </a:avLst>
            </a:prstGeom>
            <a:solidFill>
              <a:srgbClr val="007D9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 </a:t>
              </a:r>
              <a:r>
                <a:rPr kumimoji="0" lang="en-US" sz="7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Guestconfig</a:t>
              </a:r>
              <a:r>
                <a:rPr kumimoji="0" lang="en-US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 service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F0C06C79-DD72-F6BE-01E2-6C67ABDD4610}"/>
                </a:ext>
              </a:extLst>
            </p:cNvPr>
            <p:cNvCxnSpPr>
              <a:cxnSpLocks/>
              <a:stCxn id="336" idx="1"/>
              <a:endCxn id="379" idx="3"/>
            </p:cNvCxnSpPr>
            <p:nvPr/>
          </p:nvCxnSpPr>
          <p:spPr>
            <a:xfrm flipH="1">
              <a:off x="7370587" y="3677592"/>
              <a:ext cx="50918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83EDF328-C0E6-BB73-AA87-D8580BB798B4}"/>
                </a:ext>
              </a:extLst>
            </p:cNvPr>
            <p:cNvCxnSpPr>
              <a:cxnSpLocks/>
              <a:stCxn id="338" idx="1"/>
              <a:endCxn id="380" idx="3"/>
            </p:cNvCxnSpPr>
            <p:nvPr/>
          </p:nvCxnSpPr>
          <p:spPr>
            <a:xfrm flipH="1" flipV="1">
              <a:off x="7370587" y="4572107"/>
              <a:ext cx="51235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383" name="Rectangle: Rounded Corners 382">
              <a:extLst>
                <a:ext uri="{FF2B5EF4-FFF2-40B4-BE49-F238E27FC236}">
                  <a16:creationId xmlns:a16="http://schemas.microsoft.com/office/drawing/2014/main" id="{48526C48-A55F-7A32-BE63-90E3A3CE8EE5}"/>
                </a:ext>
              </a:extLst>
            </p:cNvPr>
            <p:cNvSpPr/>
            <p:nvPr/>
          </p:nvSpPr>
          <p:spPr bwMode="auto">
            <a:xfrm>
              <a:off x="7162800" y="5204706"/>
              <a:ext cx="4846045" cy="1337318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Data plane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*.&lt;region&gt;.arcdataservices.com </a:t>
              </a:r>
            </a:p>
          </p:txBody>
        </p:sp>
        <p:grpSp>
          <p:nvGrpSpPr>
            <p:cNvPr id="1216" name="Group 1215">
              <a:extLst>
                <a:ext uri="{FF2B5EF4-FFF2-40B4-BE49-F238E27FC236}">
                  <a16:creationId xmlns:a16="http://schemas.microsoft.com/office/drawing/2014/main" id="{9AE6BF3B-D7A9-A2C5-2C77-F00617DD0AD5}"/>
                </a:ext>
              </a:extLst>
            </p:cNvPr>
            <p:cNvGrpSpPr/>
            <p:nvPr/>
          </p:nvGrpSpPr>
          <p:grpSpPr>
            <a:xfrm>
              <a:off x="7249215" y="5656147"/>
              <a:ext cx="4673214" cy="623937"/>
              <a:chOff x="373137" y="5430965"/>
              <a:chExt cx="5665628" cy="623937"/>
            </a:xfrm>
          </p:grpSpPr>
          <p:sp>
            <p:nvSpPr>
              <p:cNvPr id="1264" name="Rectangle: Rounded Corners 1263">
                <a:extLst>
                  <a:ext uri="{FF2B5EF4-FFF2-40B4-BE49-F238E27FC236}">
                    <a16:creationId xmlns:a16="http://schemas.microsoft.com/office/drawing/2014/main" id="{124DA1BC-05CF-CC58-22C5-0A978B9B40F0}"/>
                  </a:ext>
                </a:extLst>
              </p:cNvPr>
              <p:cNvSpPr/>
              <p:nvPr/>
            </p:nvSpPr>
            <p:spPr bwMode="auto">
              <a:xfrm>
                <a:off x="373137" y="5430965"/>
                <a:ext cx="2791241" cy="61952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Data Processing service (DPS)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1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Inventory / Billing / Licenses</a:t>
                </a:r>
              </a:p>
            </p:txBody>
          </p:sp>
          <p:sp>
            <p:nvSpPr>
              <p:cNvPr id="1265" name="Rectangle: Rounded Corners 1264">
                <a:extLst>
                  <a:ext uri="{FF2B5EF4-FFF2-40B4-BE49-F238E27FC236}">
                    <a16:creationId xmlns:a16="http://schemas.microsoft.com/office/drawing/2014/main" id="{2829C249-2EC5-912F-F8A7-20634DB0C8D2}"/>
                  </a:ext>
                </a:extLst>
              </p:cNvPr>
              <p:cNvSpPr/>
              <p:nvPr/>
            </p:nvSpPr>
            <p:spPr bwMode="auto">
              <a:xfrm>
                <a:off x="3247524" y="5430965"/>
                <a:ext cx="2791241" cy="62393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Telemetry service</a:t>
                </a:r>
                <a:b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br>
                  <a:rPr kumimoji="0" lang="en-US" sz="9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9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Logs / Metrics / migration assessments</a:t>
                </a:r>
              </a:p>
            </p:txBody>
          </p:sp>
        </p:grpSp>
        <p:cxnSp>
          <p:nvCxnSpPr>
            <p:cNvPr id="1217" name="Straight Arrow Connector 1216">
              <a:extLst>
                <a:ext uri="{FF2B5EF4-FFF2-40B4-BE49-F238E27FC236}">
                  <a16:creationId xmlns:a16="http://schemas.microsoft.com/office/drawing/2014/main" id="{746027A8-817E-E46D-501D-F4BCEDE03CD8}"/>
                </a:ext>
              </a:extLst>
            </p:cNvPr>
            <p:cNvCxnSpPr>
              <a:cxnSpLocks/>
              <a:stCxn id="1268" idx="2"/>
              <a:endCxn id="331" idx="0"/>
            </p:cNvCxnSpPr>
            <p:nvPr/>
          </p:nvCxnSpPr>
          <p:spPr>
            <a:xfrm>
              <a:off x="9585822" y="1977067"/>
              <a:ext cx="1" cy="36330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218" name="TextBox 1217">
              <a:extLst>
                <a:ext uri="{FF2B5EF4-FFF2-40B4-BE49-F238E27FC236}">
                  <a16:creationId xmlns:a16="http://schemas.microsoft.com/office/drawing/2014/main" id="{FB871558-2A48-F84A-1E9C-782B3ADD1BB5}"/>
                </a:ext>
              </a:extLst>
            </p:cNvPr>
            <p:cNvSpPr txBox="1"/>
            <p:nvPr/>
          </p:nvSpPr>
          <p:spPr>
            <a:xfrm>
              <a:off x="9537762" y="2013043"/>
              <a:ext cx="1649371" cy="2211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Portal / Azure CLI / REST API</a:t>
              </a:r>
            </a:p>
          </p:txBody>
        </p:sp>
        <p:pic>
          <p:nvPicPr>
            <p:cNvPr id="1219" name="Graphic 1218">
              <a:extLst>
                <a:ext uri="{FF2B5EF4-FFF2-40B4-BE49-F238E27FC236}">
                  <a16:creationId xmlns:a16="http://schemas.microsoft.com/office/drawing/2014/main" id="{33339D25-051A-16BC-321B-F12FD2AB8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12882" y="1076206"/>
              <a:ext cx="457200" cy="457200"/>
            </a:xfrm>
            <a:prstGeom prst="rect">
              <a:avLst/>
            </a:prstGeom>
          </p:spPr>
        </p:pic>
        <p:sp>
          <p:nvSpPr>
            <p:cNvPr id="1220" name="Rectangle: Rounded Corners 1219">
              <a:extLst>
                <a:ext uri="{FF2B5EF4-FFF2-40B4-BE49-F238E27FC236}">
                  <a16:creationId xmlns:a16="http://schemas.microsoft.com/office/drawing/2014/main" id="{0F7B25F9-4416-3BF8-26A6-CCCF80AEAAE9}"/>
                </a:ext>
              </a:extLst>
            </p:cNvPr>
            <p:cNvSpPr/>
            <p:nvPr/>
          </p:nvSpPr>
          <p:spPr bwMode="auto">
            <a:xfrm>
              <a:off x="232303" y="971382"/>
              <a:ext cx="4773316" cy="3783606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C3663BF2-529F-8D74-DF48-3907C5CD2E44}"/>
                </a:ext>
              </a:extLst>
            </p:cNvPr>
            <p:cNvGrpSpPr/>
            <p:nvPr/>
          </p:nvGrpSpPr>
          <p:grpSpPr>
            <a:xfrm>
              <a:off x="317271" y="1096642"/>
              <a:ext cx="4553128" cy="2894322"/>
              <a:chOff x="133186" y="2189172"/>
              <a:chExt cx="4553128" cy="2894322"/>
            </a:xfrm>
          </p:grpSpPr>
          <p:sp>
            <p:nvSpPr>
              <p:cNvPr id="1230" name="Rectangle: Rounded Corners 1229">
                <a:extLst>
                  <a:ext uri="{FF2B5EF4-FFF2-40B4-BE49-F238E27FC236}">
                    <a16:creationId xmlns:a16="http://schemas.microsoft.com/office/drawing/2014/main" id="{A064BE72-E2CF-7CC0-5912-111718766456}"/>
                  </a:ext>
                </a:extLst>
              </p:cNvPr>
              <p:cNvSpPr/>
              <p:nvPr/>
            </p:nvSpPr>
            <p:spPr bwMode="auto">
              <a:xfrm>
                <a:off x="1914142" y="2193682"/>
                <a:ext cx="2772172" cy="2047330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 SQL extension</a:t>
                </a:r>
                <a:endParaRPr kumimoji="0" lang="en-CA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Rectangle: Rounded Corners 1230">
                <a:extLst>
                  <a:ext uri="{FF2B5EF4-FFF2-40B4-BE49-F238E27FC236}">
                    <a16:creationId xmlns:a16="http://schemas.microsoft.com/office/drawing/2014/main" id="{F0539D2E-8A29-6225-49B2-FAB58549E20D}"/>
                  </a:ext>
                </a:extLst>
              </p:cNvPr>
              <p:cNvSpPr/>
              <p:nvPr/>
            </p:nvSpPr>
            <p:spPr bwMode="auto">
              <a:xfrm>
                <a:off x="1914142" y="4340280"/>
                <a:ext cx="2772172" cy="743214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Arc Connected Machine Agent</a:t>
                </a:r>
              </a:p>
            </p:txBody>
          </p:sp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2E065501-D292-F6E8-38CD-F8EA18C15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987564" y="2245956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1233" name="Group 1232">
                <a:extLst>
                  <a:ext uri="{FF2B5EF4-FFF2-40B4-BE49-F238E27FC236}">
                    <a16:creationId xmlns:a16="http://schemas.microsoft.com/office/drawing/2014/main" id="{BAA7776B-2B36-255E-23EC-19738D71C5AE}"/>
                  </a:ext>
                </a:extLst>
              </p:cNvPr>
              <p:cNvGrpSpPr/>
              <p:nvPr/>
            </p:nvGrpSpPr>
            <p:grpSpPr>
              <a:xfrm>
                <a:off x="2020095" y="2501169"/>
                <a:ext cx="2560266" cy="1601997"/>
                <a:chOff x="-285634" y="4051337"/>
                <a:chExt cx="2560266" cy="1601997"/>
              </a:xfrm>
            </p:grpSpPr>
            <p:grpSp>
              <p:nvGrpSpPr>
                <p:cNvPr id="1255" name="Group 1254">
                  <a:extLst>
                    <a:ext uri="{FF2B5EF4-FFF2-40B4-BE49-F238E27FC236}">
                      <a16:creationId xmlns:a16="http://schemas.microsoft.com/office/drawing/2014/main" id="{1CE872AD-CED3-7D24-9562-4CFF0040D608}"/>
                    </a:ext>
                  </a:extLst>
                </p:cNvPr>
                <p:cNvGrpSpPr/>
                <p:nvPr/>
              </p:nvGrpSpPr>
              <p:grpSpPr>
                <a:xfrm>
                  <a:off x="1090007" y="4051337"/>
                  <a:ext cx="1184625" cy="762901"/>
                  <a:chOff x="1090007" y="4051337"/>
                  <a:chExt cx="1184625" cy="762901"/>
                </a:xfrm>
              </p:grpSpPr>
              <p:sp>
                <p:nvSpPr>
                  <p:cNvPr id="1262" name="Rectangle: Rounded Corners 1261">
                    <a:extLst>
                      <a:ext uri="{FF2B5EF4-FFF2-40B4-BE49-F238E27FC236}">
                        <a16:creationId xmlns:a16="http://schemas.microsoft.com/office/drawing/2014/main" id="{DDC2819A-85EA-A6EC-F599-7D7E6D6C94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0007" y="4051337"/>
                    <a:ext cx="1184625" cy="7629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C3C41">
                      <a:lumMod val="50000"/>
                    </a:srgbClr>
                  </a:solidFill>
                  <a:ln w="12700" cap="flat" cmpd="sng" algn="ctr">
                    <a:solidFill>
                      <a:srgbClr val="F96BDE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Deployer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(short lived)</a:t>
                    </a:r>
                    <a:endParaRPr kumimoji="0" lang="en-CA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pic>
                <p:nvPicPr>
                  <p:cNvPr id="1263" name="Graphic 1262">
                    <a:extLst>
                      <a:ext uri="{FF2B5EF4-FFF2-40B4-BE49-F238E27FC236}">
                        <a16:creationId xmlns:a16="http://schemas.microsoft.com/office/drawing/2014/main" id="{5627A846-FA1B-4345-872E-12C794F396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28949" y="4432787"/>
                    <a:ext cx="274320" cy="27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56" name="Group 1255">
                  <a:extLst>
                    <a:ext uri="{FF2B5EF4-FFF2-40B4-BE49-F238E27FC236}">
                      <a16:creationId xmlns:a16="http://schemas.microsoft.com/office/drawing/2014/main" id="{4AF6F6FB-A31A-C737-619A-37FBD39C7597}"/>
                    </a:ext>
                  </a:extLst>
                </p:cNvPr>
                <p:cNvGrpSpPr/>
                <p:nvPr/>
              </p:nvGrpSpPr>
              <p:grpSpPr>
                <a:xfrm>
                  <a:off x="1090007" y="4891334"/>
                  <a:ext cx="1184625" cy="762000"/>
                  <a:chOff x="1090007" y="4891334"/>
                  <a:chExt cx="1184625" cy="762000"/>
                </a:xfrm>
              </p:grpSpPr>
              <p:sp>
                <p:nvSpPr>
                  <p:cNvPr id="1260" name="Rectangle: Rounded Corners 1259">
                    <a:extLst>
                      <a:ext uri="{FF2B5EF4-FFF2-40B4-BE49-F238E27FC236}">
                        <a16:creationId xmlns:a16="http://schemas.microsoft.com/office/drawing/2014/main" id="{42076388-B20E-B97A-004C-CB3523E0C7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0007" y="4891334"/>
                    <a:ext cx="1184625" cy="76200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C3C41">
                      <a:lumMod val="50000"/>
                    </a:srgbClr>
                  </a:solidFill>
                  <a:ln w="12700" cap="flat" cmpd="sng" algn="ctr">
                    <a:solidFill>
                      <a:srgbClr val="F7D509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Service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(long running)</a:t>
                    </a:r>
                    <a:endParaRPr kumimoji="0" lang="en-CA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pic>
                <p:nvPicPr>
                  <p:cNvPr id="1261" name="Graphic 1260">
                    <a:extLst>
                      <a:ext uri="{FF2B5EF4-FFF2-40B4-BE49-F238E27FC236}">
                        <a16:creationId xmlns:a16="http://schemas.microsoft.com/office/drawing/2014/main" id="{95850D23-8CF3-67EB-32B6-4E3F244278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28949" y="5272334"/>
                    <a:ext cx="274320" cy="27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57" name="Group 1256">
                  <a:extLst>
                    <a:ext uri="{FF2B5EF4-FFF2-40B4-BE49-F238E27FC236}">
                      <a16:creationId xmlns:a16="http://schemas.microsoft.com/office/drawing/2014/main" id="{2A05A109-4DDD-500D-345B-62312B2CD998}"/>
                    </a:ext>
                  </a:extLst>
                </p:cNvPr>
                <p:cNvGrpSpPr/>
                <p:nvPr/>
              </p:nvGrpSpPr>
              <p:grpSpPr>
                <a:xfrm>
                  <a:off x="-285634" y="4586332"/>
                  <a:ext cx="1523697" cy="554145"/>
                  <a:chOff x="1538411" y="4726272"/>
                  <a:chExt cx="1523697" cy="554145"/>
                </a:xfrm>
              </p:grpSpPr>
              <p:sp>
                <p:nvSpPr>
                  <p:cNvPr id="1258" name="Rectangle: Rounded Corners 1257">
                    <a:extLst>
                      <a:ext uri="{FF2B5EF4-FFF2-40B4-BE49-F238E27FC236}">
                        <a16:creationId xmlns:a16="http://schemas.microsoft.com/office/drawing/2014/main" id="{9D9BFB3A-8772-B75A-8FB3-419D1595ED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38411" y="4726272"/>
                    <a:ext cx="1523697" cy="55414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C3C41">
                      <a:lumMod val="50000"/>
                    </a:srgbClr>
                  </a:solidFill>
                  <a:ln w="12700" cap="flat" cmpd="sng" algn="ctr">
                    <a:solidFill>
                      <a:srgbClr val="00B05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Windows Least Privilege</a:t>
                    </a:r>
                    <a:endParaRPr kumimoji="0" lang="en-CA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pic>
                <p:nvPicPr>
                  <p:cNvPr id="1259" name="Graphic 1258">
                    <a:extLst>
                      <a:ext uri="{FF2B5EF4-FFF2-40B4-BE49-F238E27FC236}">
                        <a16:creationId xmlns:a16="http://schemas.microsoft.com/office/drawing/2014/main" id="{2768DC16-20FA-E39F-229C-EA88D2A76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3099" y="4962706"/>
                    <a:ext cx="274320" cy="274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34" name="Group 1233">
                <a:extLst>
                  <a:ext uri="{FF2B5EF4-FFF2-40B4-BE49-F238E27FC236}">
                    <a16:creationId xmlns:a16="http://schemas.microsoft.com/office/drawing/2014/main" id="{3337AA2F-C101-E446-CEAF-B2F6F09D6EA8}"/>
                  </a:ext>
                </a:extLst>
              </p:cNvPr>
              <p:cNvGrpSpPr/>
              <p:nvPr/>
            </p:nvGrpSpPr>
            <p:grpSpPr>
              <a:xfrm>
                <a:off x="133186" y="2189172"/>
                <a:ext cx="1608704" cy="1357746"/>
                <a:chOff x="-2310937" y="4012276"/>
                <a:chExt cx="1608704" cy="1357746"/>
              </a:xfrm>
            </p:grpSpPr>
            <p:sp>
              <p:nvSpPr>
                <p:cNvPr id="1237" name="Rectangle: Rounded Corners 1236">
                  <a:extLst>
                    <a:ext uri="{FF2B5EF4-FFF2-40B4-BE49-F238E27FC236}">
                      <a16:creationId xmlns:a16="http://schemas.microsoft.com/office/drawing/2014/main" id="{6FFA6E5E-7D70-A5C1-17A8-161C6645F398}"/>
                    </a:ext>
                  </a:extLst>
                </p:cNvPr>
                <p:cNvSpPr/>
                <p:nvPr/>
              </p:nvSpPr>
              <p:spPr bwMode="auto">
                <a:xfrm>
                  <a:off x="-2310937" y="4012276"/>
                  <a:ext cx="1608704" cy="1357746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SQL assets</a:t>
                  </a:r>
                  <a:endParaRPr kumimoji="0" lang="en-CA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708454DF-EEEF-C057-5B3B-A6BFA72A4038}"/>
                    </a:ext>
                  </a:extLst>
                </p:cNvPr>
                <p:cNvGrpSpPr/>
                <p:nvPr/>
              </p:nvGrpSpPr>
              <p:grpSpPr>
                <a:xfrm>
                  <a:off x="-2246787" y="4389228"/>
                  <a:ext cx="1444582" cy="798624"/>
                  <a:chOff x="3664958" y="4409566"/>
                  <a:chExt cx="1444582" cy="798624"/>
                </a:xfrm>
              </p:grpSpPr>
              <p:grpSp>
                <p:nvGrpSpPr>
                  <p:cNvPr id="1239" name="Group 1238">
                    <a:extLst>
                      <a:ext uri="{FF2B5EF4-FFF2-40B4-BE49-F238E27FC236}">
                        <a16:creationId xmlns:a16="http://schemas.microsoft.com/office/drawing/2014/main" id="{B380A409-090F-9359-6D79-D989F5A1D9E0}"/>
                      </a:ext>
                    </a:extLst>
                  </p:cNvPr>
                  <p:cNvGrpSpPr/>
                  <p:nvPr/>
                </p:nvGrpSpPr>
                <p:grpSpPr>
                  <a:xfrm>
                    <a:off x="3668773" y="4409566"/>
                    <a:ext cx="1440767" cy="365760"/>
                    <a:chOff x="3668773" y="4409566"/>
                    <a:chExt cx="1440767" cy="365760"/>
                  </a:xfrm>
                </p:grpSpPr>
                <p:pic>
                  <p:nvPicPr>
                    <p:cNvPr id="1248" name="Graphic 1247">
                      <a:extLst>
                        <a:ext uri="{FF2B5EF4-FFF2-40B4-BE49-F238E27FC236}">
                          <a16:creationId xmlns:a16="http://schemas.microsoft.com/office/drawing/2014/main" id="{6D9D173A-B377-8CEE-0899-D1890C282A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96DAC541-7B7A-43D3-8B79-37D633B846F1}">
                          <asvg:svgBlip xmlns:asvg="http://schemas.microsoft.com/office/drawing/2016/SVG/main" r:embed="rId2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68773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9" name="Graphic 1248">
                      <a:extLst>
                        <a:ext uri="{FF2B5EF4-FFF2-40B4-BE49-F238E27FC236}">
                          <a16:creationId xmlns:a16="http://schemas.microsoft.com/office/drawing/2014/main" id="{C84C9D0E-4847-101E-1698-48868489BDE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27758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0" name="Graphic 1249">
                      <a:extLst>
                        <a:ext uri="{FF2B5EF4-FFF2-40B4-BE49-F238E27FC236}">
                          <a16:creationId xmlns:a16="http://schemas.microsoft.com/office/drawing/2014/main" id="{26DB9963-13B8-3638-92D2-35B11FEC65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87932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251" name="Group 1250">
                      <a:extLst>
                        <a:ext uri="{FF2B5EF4-FFF2-40B4-BE49-F238E27FC236}">
                          <a16:creationId xmlns:a16="http://schemas.microsoft.com/office/drawing/2014/main" id="{707C819B-5E6F-4983-8D7E-96B69A3A47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2989" y="4546726"/>
                      <a:ext cx="316551" cy="91440"/>
                      <a:chOff x="3608832" y="5420563"/>
                      <a:chExt cx="316551" cy="91440"/>
                    </a:xfrm>
                  </p:grpSpPr>
                  <p:sp>
                    <p:nvSpPr>
                      <p:cNvPr id="1252" name="Oval 1251">
                        <a:extLst>
                          <a:ext uri="{FF2B5EF4-FFF2-40B4-BE49-F238E27FC236}">
                            <a16:creationId xmlns:a16="http://schemas.microsoft.com/office/drawing/2014/main" id="{4986DCF8-CBCE-8786-808F-02D5E6FD77F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608832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53" name="Oval 1252">
                        <a:extLst>
                          <a:ext uri="{FF2B5EF4-FFF2-40B4-BE49-F238E27FC236}">
                            <a16:creationId xmlns:a16="http://schemas.microsoft.com/office/drawing/2014/main" id="{3C853F40-D29F-C42E-3C89-26CE5C4C1E1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721229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54" name="Oval 1253">
                        <a:extLst>
                          <a:ext uri="{FF2B5EF4-FFF2-40B4-BE49-F238E27FC236}">
                            <a16:creationId xmlns:a16="http://schemas.microsoft.com/office/drawing/2014/main" id="{629ACCD2-82FC-0456-4AE3-71C7AE77227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833943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240" name="Group 1239">
                    <a:extLst>
                      <a:ext uri="{FF2B5EF4-FFF2-40B4-BE49-F238E27FC236}">
                        <a16:creationId xmlns:a16="http://schemas.microsoft.com/office/drawing/2014/main" id="{8EC6BEEA-0D96-D2F0-E189-CA7CEA687FCB}"/>
                      </a:ext>
                    </a:extLst>
                  </p:cNvPr>
                  <p:cNvGrpSpPr/>
                  <p:nvPr/>
                </p:nvGrpSpPr>
                <p:grpSpPr>
                  <a:xfrm>
                    <a:off x="3664958" y="4842430"/>
                    <a:ext cx="1440767" cy="365760"/>
                    <a:chOff x="3668773" y="4409566"/>
                    <a:chExt cx="1440767" cy="365760"/>
                  </a:xfrm>
                </p:grpSpPr>
                <p:pic>
                  <p:nvPicPr>
                    <p:cNvPr id="1241" name="Graphic 1240">
                      <a:extLst>
                        <a:ext uri="{FF2B5EF4-FFF2-40B4-BE49-F238E27FC236}">
                          <a16:creationId xmlns:a16="http://schemas.microsoft.com/office/drawing/2014/main" id="{C3C438BC-8E40-4241-58CE-52F1290205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96DAC541-7B7A-43D3-8B79-37D633B846F1}">
                          <asvg:svgBlip xmlns:asvg="http://schemas.microsoft.com/office/drawing/2016/SVG/main" r:embed="rId2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68773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2" name="Graphic 1241">
                      <a:extLst>
                        <a:ext uri="{FF2B5EF4-FFF2-40B4-BE49-F238E27FC236}">
                          <a16:creationId xmlns:a16="http://schemas.microsoft.com/office/drawing/2014/main" id="{342B875C-27FB-6630-00AE-DD672949D9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27758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3" name="Graphic 1242">
                      <a:extLst>
                        <a:ext uri="{FF2B5EF4-FFF2-40B4-BE49-F238E27FC236}">
                          <a16:creationId xmlns:a16="http://schemas.microsoft.com/office/drawing/2014/main" id="{E43CA72A-0D9D-015C-B3AA-5CB79C491D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87932" y="4409566"/>
                      <a:ext cx="365760" cy="36576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244" name="Group 1243">
                      <a:extLst>
                        <a:ext uri="{FF2B5EF4-FFF2-40B4-BE49-F238E27FC236}">
                          <a16:creationId xmlns:a16="http://schemas.microsoft.com/office/drawing/2014/main" id="{564774EE-0E5F-E658-1C47-A5EB687362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2989" y="4546726"/>
                      <a:ext cx="316551" cy="91440"/>
                      <a:chOff x="3608832" y="5420563"/>
                      <a:chExt cx="316551" cy="91440"/>
                    </a:xfrm>
                  </p:grpSpPr>
                  <p:sp>
                    <p:nvSpPr>
                      <p:cNvPr id="1245" name="Oval 1244">
                        <a:extLst>
                          <a:ext uri="{FF2B5EF4-FFF2-40B4-BE49-F238E27FC236}">
                            <a16:creationId xmlns:a16="http://schemas.microsoft.com/office/drawing/2014/main" id="{E4D36279-9DA9-F879-4172-DCEFBBCA264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608832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46" name="Oval 1245">
                        <a:extLst>
                          <a:ext uri="{FF2B5EF4-FFF2-40B4-BE49-F238E27FC236}">
                            <a16:creationId xmlns:a16="http://schemas.microsoft.com/office/drawing/2014/main" id="{E67D3C94-309F-30A0-B065-5127858277B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721229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47" name="Oval 1246">
                        <a:extLst>
                          <a:ext uri="{FF2B5EF4-FFF2-40B4-BE49-F238E27FC236}">
                            <a16:creationId xmlns:a16="http://schemas.microsoft.com/office/drawing/2014/main" id="{09FA15B8-889F-0A76-53F9-E9CCFDD0D0D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833943" y="5420563"/>
                        <a:ext cx="91440" cy="9144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1235" name="Connector: Elbow 1234">
                <a:extLst>
                  <a:ext uri="{FF2B5EF4-FFF2-40B4-BE49-F238E27FC236}">
                    <a16:creationId xmlns:a16="http://schemas.microsoft.com/office/drawing/2014/main" id="{BDD04F69-CC1C-4910-A72E-4D3EA7B566F3}"/>
                  </a:ext>
                </a:extLst>
              </p:cNvPr>
              <p:cNvCxnSpPr>
                <a:cxnSpLocks/>
                <a:endCxn id="1237" idx="2"/>
              </p:cNvCxnSpPr>
              <p:nvPr/>
            </p:nvCxnSpPr>
            <p:spPr>
              <a:xfrm rot="10800000">
                <a:off x="937538" y="3546919"/>
                <a:ext cx="976604" cy="354687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lg" len="med"/>
                <a:tailEnd type="triangle"/>
              </a:ln>
              <a:effectLst/>
            </p:spPr>
          </p:cxnSp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ACBE0176-8729-9E81-F1F5-9C3EB0198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17348" y="4622842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222" name="Group 1221">
              <a:extLst>
                <a:ext uri="{FF2B5EF4-FFF2-40B4-BE49-F238E27FC236}">
                  <a16:creationId xmlns:a16="http://schemas.microsoft.com/office/drawing/2014/main" id="{3FFD14D0-FB9D-91D7-74B3-0DECB7576E07}"/>
                </a:ext>
              </a:extLst>
            </p:cNvPr>
            <p:cNvGrpSpPr/>
            <p:nvPr/>
          </p:nvGrpSpPr>
          <p:grpSpPr>
            <a:xfrm>
              <a:off x="243384" y="3994796"/>
              <a:ext cx="942230" cy="652391"/>
              <a:chOff x="4853221" y="5976211"/>
              <a:chExt cx="942230" cy="652391"/>
            </a:xfrm>
          </p:grpSpPr>
          <p:sp>
            <p:nvSpPr>
              <p:cNvPr id="1228" name="Rectangle 1227">
                <a:extLst>
                  <a:ext uri="{FF2B5EF4-FFF2-40B4-BE49-F238E27FC236}">
                    <a16:creationId xmlns:a16="http://schemas.microsoft.com/office/drawing/2014/main" id="{A2B5B7C9-A751-46D6-DD8B-EBB04570C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853221" y="5976211"/>
                <a:ext cx="942230" cy="27220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Server</a:t>
                </a:r>
              </a:p>
            </p:txBody>
          </p:sp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E872590-E5E4-D327-8902-8622A12E7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141700" y="6262842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1223" name="Connector: Elbow 1222">
              <a:extLst>
                <a:ext uri="{FF2B5EF4-FFF2-40B4-BE49-F238E27FC236}">
                  <a16:creationId xmlns:a16="http://schemas.microsoft.com/office/drawing/2014/main" id="{A44CA805-2431-3C8A-19CF-F4433C77E41A}"/>
                </a:ext>
              </a:extLst>
            </p:cNvPr>
            <p:cNvCxnSpPr>
              <a:cxnSpLocks/>
              <a:stCxn id="1260" idx="3"/>
              <a:endCxn id="1265" idx="2"/>
            </p:cNvCxnSpPr>
            <p:nvPr/>
          </p:nvCxnSpPr>
          <p:spPr>
            <a:xfrm>
              <a:off x="4764446" y="2629636"/>
              <a:ext cx="6006825" cy="3650448"/>
            </a:xfrm>
            <a:prstGeom prst="bentConnector4">
              <a:avLst>
                <a:gd name="adj1" fmla="val 12256"/>
                <a:gd name="adj2" fmla="val 105288"/>
              </a:avLst>
            </a:prstGeom>
            <a:noFill/>
            <a:ln w="9525" cap="flat" cmpd="sng" algn="ctr">
              <a:solidFill>
                <a:srgbClr val="F7D509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224" name="Connector: Elbow 1223">
              <a:extLst>
                <a:ext uri="{FF2B5EF4-FFF2-40B4-BE49-F238E27FC236}">
                  <a16:creationId xmlns:a16="http://schemas.microsoft.com/office/drawing/2014/main" id="{25F68E05-FF4D-33B9-F979-E5A3CE9805B8}"/>
                </a:ext>
              </a:extLst>
            </p:cNvPr>
            <p:cNvCxnSpPr>
              <a:cxnSpLocks/>
              <a:stCxn id="1262" idx="3"/>
              <a:endCxn id="1264" idx="2"/>
            </p:cNvCxnSpPr>
            <p:nvPr/>
          </p:nvCxnSpPr>
          <p:spPr>
            <a:xfrm>
              <a:off x="4764446" y="1790090"/>
              <a:ext cx="3635927" cy="4485584"/>
            </a:xfrm>
            <a:prstGeom prst="bentConnector4">
              <a:avLst>
                <a:gd name="adj1" fmla="val 27184"/>
                <a:gd name="adj2" fmla="val 102831"/>
              </a:avLst>
            </a:prstGeom>
            <a:noFill/>
            <a:ln w="9525" cap="flat" cmpd="sng" algn="ctr">
              <a:solidFill>
                <a:srgbClr val="F96BDE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25" name="Rectangle: Rounded Corners 1224">
              <a:extLst>
                <a:ext uri="{FF2B5EF4-FFF2-40B4-BE49-F238E27FC236}">
                  <a16:creationId xmlns:a16="http://schemas.microsoft.com/office/drawing/2014/main" id="{4CBE7C35-0B1F-C0E4-D74A-F34D05199C76}"/>
                </a:ext>
              </a:extLst>
            </p:cNvPr>
            <p:cNvSpPr/>
            <p:nvPr/>
          </p:nvSpPr>
          <p:spPr bwMode="auto">
            <a:xfrm>
              <a:off x="5147654" y="1408639"/>
              <a:ext cx="960036" cy="2706678"/>
            </a:xfrm>
            <a:prstGeom prst="roundRect">
              <a:avLst>
                <a:gd name="adj" fmla="val 4645"/>
              </a:avLst>
            </a:prstGeom>
            <a:solidFill>
              <a:srgbClr val="000000">
                <a:lumMod val="95000"/>
                <a:lumOff val="5000"/>
              </a:srgb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Enterprise Firewall and 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Proxy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(Outbound only via port 443)</a:t>
              </a:r>
            </a:p>
          </p:txBody>
        </p:sp>
        <p:sp>
          <p:nvSpPr>
            <p:cNvPr id="1226" name="TextBox 1225">
              <a:extLst>
                <a:ext uri="{FF2B5EF4-FFF2-40B4-BE49-F238E27FC236}">
                  <a16:creationId xmlns:a16="http://schemas.microsoft.com/office/drawing/2014/main" id="{7DA684E7-9824-61A2-991A-4AEC81DD581A}"/>
                </a:ext>
              </a:extLst>
            </p:cNvPr>
            <p:cNvSpPr txBox="1"/>
            <p:nvPr/>
          </p:nvSpPr>
          <p:spPr>
            <a:xfrm>
              <a:off x="381421" y="2933973"/>
              <a:ext cx="1716806" cy="6124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SQL Server enabled by Azure Arc features manage SQL assets via the extension on various levels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(Server / Host / Instance / Database / </a:t>
              </a: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anose="020B0502040204020203" pitchFamily="34" charset="0"/>
                </a:rPr>
                <a:t>Availability Group)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 (Headings)"/>
                <a:cs typeface="Segoe UI" panose="020B0502040204020203" pitchFamily="34" charset="0"/>
              </a:endParaRPr>
            </a:p>
          </p:txBody>
        </p:sp>
        <p:pic>
          <p:nvPicPr>
            <p:cNvPr id="1227" name="Graphic 1226">
              <a:extLst>
                <a:ext uri="{FF2B5EF4-FFF2-40B4-BE49-F238E27FC236}">
                  <a16:creationId xmlns:a16="http://schemas.microsoft.com/office/drawing/2014/main" id="{3369E52E-D026-4FE8-E559-74B568346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438897" y="3326721"/>
              <a:ext cx="365760" cy="365760"/>
            </a:xfrm>
            <a:prstGeom prst="rect">
              <a:avLst/>
            </a:prstGeom>
          </p:spPr>
        </p:pic>
      </p:grpSp>
      <p:grpSp>
        <p:nvGrpSpPr>
          <p:cNvPr id="1324" name="Group 1323">
            <a:extLst>
              <a:ext uri="{FF2B5EF4-FFF2-40B4-BE49-F238E27FC236}">
                <a16:creationId xmlns:a16="http://schemas.microsoft.com/office/drawing/2014/main" id="{08B36508-2459-D74B-C2E2-91A93B1E43D3}"/>
              </a:ext>
            </a:extLst>
          </p:cNvPr>
          <p:cNvGrpSpPr/>
          <p:nvPr/>
        </p:nvGrpSpPr>
        <p:grpSpPr>
          <a:xfrm>
            <a:off x="22337267" y="2766615"/>
            <a:ext cx="10268712" cy="5102352"/>
            <a:chOff x="105295" y="778261"/>
            <a:chExt cx="11857887" cy="6009791"/>
          </a:xfrm>
        </p:grpSpPr>
        <p:sp>
          <p:nvSpPr>
            <p:cNvPr id="1325" name="Rectangle: Rounded Corners 1324">
              <a:extLst>
                <a:ext uri="{FF2B5EF4-FFF2-40B4-BE49-F238E27FC236}">
                  <a16:creationId xmlns:a16="http://schemas.microsoft.com/office/drawing/2014/main" id="{DBAA3DB2-4910-8CE2-FD82-70CB08D5B165}"/>
                </a:ext>
              </a:extLst>
            </p:cNvPr>
            <p:cNvSpPr/>
            <p:nvPr/>
          </p:nvSpPr>
          <p:spPr bwMode="auto">
            <a:xfrm>
              <a:off x="7619434" y="778261"/>
              <a:ext cx="4343748" cy="5955048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1326" name="Rectangle: Rounded Corners 1325">
              <a:extLst>
                <a:ext uri="{FF2B5EF4-FFF2-40B4-BE49-F238E27FC236}">
                  <a16:creationId xmlns:a16="http://schemas.microsoft.com/office/drawing/2014/main" id="{3B770B4C-AD11-7C69-1E58-7B239352E62D}"/>
                </a:ext>
              </a:extLst>
            </p:cNvPr>
            <p:cNvSpPr/>
            <p:nvPr/>
          </p:nvSpPr>
          <p:spPr bwMode="auto">
            <a:xfrm>
              <a:off x="105295" y="1489388"/>
              <a:ext cx="6052402" cy="4208468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1327" name="Rectangle: Rounded Corners 1326">
              <a:extLst>
                <a:ext uri="{FF2B5EF4-FFF2-40B4-BE49-F238E27FC236}">
                  <a16:creationId xmlns:a16="http://schemas.microsoft.com/office/drawing/2014/main" id="{3D67CFEF-9208-00D6-CB73-7DC5E66AD975}"/>
                </a:ext>
              </a:extLst>
            </p:cNvPr>
            <p:cNvSpPr/>
            <p:nvPr/>
          </p:nvSpPr>
          <p:spPr bwMode="auto">
            <a:xfrm>
              <a:off x="196079" y="2648742"/>
              <a:ext cx="4099560" cy="2781922"/>
            </a:xfrm>
            <a:prstGeom prst="roundRect">
              <a:avLst>
                <a:gd name="adj" fmla="val 4645"/>
              </a:avLst>
            </a:prstGeom>
            <a:solidFill>
              <a:srgbClr val="000000">
                <a:lumMod val="95000"/>
                <a:lumOff val="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EBF05F77-C7EA-76F2-1249-9E7EB0E35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8395" y="2659564"/>
              <a:ext cx="942230" cy="2900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SQL Server</a:t>
              </a:r>
            </a:p>
          </p:txBody>
        </p:sp>
        <p:pic>
          <p:nvPicPr>
            <p:cNvPr id="1329" name="Graphic 1328">
              <a:extLst>
                <a:ext uri="{FF2B5EF4-FFF2-40B4-BE49-F238E27FC236}">
                  <a16:creationId xmlns:a16="http://schemas.microsoft.com/office/drawing/2014/main" id="{311A52A1-85D3-0038-B1B8-F13DA3E8E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874" y="2955098"/>
              <a:ext cx="365760" cy="365760"/>
            </a:xfrm>
            <a:prstGeom prst="rect">
              <a:avLst/>
            </a:prstGeom>
          </p:spPr>
        </p:pic>
        <p:sp>
          <p:nvSpPr>
            <p:cNvPr id="1330" name="Rectangle: Rounded Corners 1329">
              <a:extLst>
                <a:ext uri="{FF2B5EF4-FFF2-40B4-BE49-F238E27FC236}">
                  <a16:creationId xmlns:a16="http://schemas.microsoft.com/office/drawing/2014/main" id="{3327CFC3-F175-1FF3-7E7C-A22ECFCCDF40}"/>
                </a:ext>
              </a:extLst>
            </p:cNvPr>
            <p:cNvSpPr/>
            <p:nvPr/>
          </p:nvSpPr>
          <p:spPr bwMode="auto">
            <a:xfrm>
              <a:off x="1139909" y="2446882"/>
              <a:ext cx="2222161" cy="403720"/>
            </a:xfrm>
            <a:prstGeom prst="roundRect">
              <a:avLst>
                <a:gd name="adj" fmla="val 4645"/>
              </a:avLst>
            </a:prstGeom>
            <a:solidFill>
              <a:srgbClr val="000000">
                <a:lumMod val="95000"/>
                <a:lumOff val="5000"/>
              </a:srgb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Operating system firewall</a:t>
              </a:r>
            </a:p>
          </p:txBody>
        </p:sp>
        <p:pic>
          <p:nvPicPr>
            <p:cNvPr id="1331" name="Graphic 1330">
              <a:extLst>
                <a:ext uri="{FF2B5EF4-FFF2-40B4-BE49-F238E27FC236}">
                  <a16:creationId xmlns:a16="http://schemas.microsoft.com/office/drawing/2014/main" id="{CD08A22F-10C4-A79B-4B6C-CA4E6DAC9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88313" y="2510586"/>
              <a:ext cx="274320" cy="274320"/>
            </a:xfrm>
            <a:prstGeom prst="rect">
              <a:avLst/>
            </a:prstGeom>
          </p:spPr>
        </p:pic>
        <p:sp>
          <p:nvSpPr>
            <p:cNvPr id="1332" name="Rectangle: Rounded Corners 1331">
              <a:extLst>
                <a:ext uri="{FF2B5EF4-FFF2-40B4-BE49-F238E27FC236}">
                  <a16:creationId xmlns:a16="http://schemas.microsoft.com/office/drawing/2014/main" id="{F38962CE-EA69-2628-3F7D-AD4AE8F7399A}"/>
                </a:ext>
              </a:extLst>
            </p:cNvPr>
            <p:cNvSpPr/>
            <p:nvPr/>
          </p:nvSpPr>
          <p:spPr bwMode="auto">
            <a:xfrm>
              <a:off x="4386900" y="2447226"/>
              <a:ext cx="725105" cy="2983438"/>
            </a:xfrm>
            <a:prstGeom prst="roundRect">
              <a:avLst>
                <a:gd name="adj" fmla="val 4645"/>
              </a:avLst>
            </a:prstGeom>
            <a:solidFill>
              <a:srgbClr val="000000">
                <a:lumMod val="95000"/>
                <a:lumOff val="5000"/>
              </a:srgb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Enterprise Proxy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TLS 1.2+</a:t>
              </a:r>
            </a:p>
          </p:txBody>
        </p:sp>
        <p:pic>
          <p:nvPicPr>
            <p:cNvPr id="1333" name="Graphic 1332">
              <a:extLst>
                <a:ext uri="{FF2B5EF4-FFF2-40B4-BE49-F238E27FC236}">
                  <a16:creationId xmlns:a16="http://schemas.microsoft.com/office/drawing/2014/main" id="{C6B4F17B-4E54-0D0A-D91B-30E3EADB3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 rot="16200000">
              <a:off x="4520852" y="2107880"/>
              <a:ext cx="457200" cy="457200"/>
            </a:xfrm>
            <a:prstGeom prst="rect">
              <a:avLst/>
            </a:prstGeom>
          </p:spPr>
        </p:pic>
        <p:cxnSp>
          <p:nvCxnSpPr>
            <p:cNvPr id="1334" name="Connector: Elbow 1333">
              <a:extLst>
                <a:ext uri="{FF2B5EF4-FFF2-40B4-BE49-F238E27FC236}">
                  <a16:creationId xmlns:a16="http://schemas.microsoft.com/office/drawing/2014/main" id="{DDE7E5D5-5DE9-AE82-F5B6-7DECA575C535}"/>
                </a:ext>
              </a:extLst>
            </p:cNvPr>
            <p:cNvCxnSpPr>
              <a:cxnSpLocks/>
              <a:stCxn id="1330" idx="0"/>
            </p:cNvCxnSpPr>
            <p:nvPr/>
          </p:nvCxnSpPr>
          <p:spPr>
            <a:xfrm rot="5400000" flipH="1" flipV="1">
              <a:off x="3328167" y="1254197"/>
              <a:ext cx="115509" cy="2269862"/>
            </a:xfrm>
            <a:prstGeom prst="bentConnector2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335" name="Rectangle: Rounded Corners 1334">
              <a:extLst>
                <a:ext uri="{FF2B5EF4-FFF2-40B4-BE49-F238E27FC236}">
                  <a16:creationId xmlns:a16="http://schemas.microsoft.com/office/drawing/2014/main" id="{64448207-F2D9-F2F5-383A-A48A005D0E40}"/>
                </a:ext>
              </a:extLst>
            </p:cNvPr>
            <p:cNvSpPr/>
            <p:nvPr/>
          </p:nvSpPr>
          <p:spPr bwMode="auto">
            <a:xfrm>
              <a:off x="8370733" y="947223"/>
              <a:ext cx="3418067" cy="1427729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Mandatory endpoints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on Microsoft infrastructure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F7D509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1336" name="Rectangle: Rounded Corners 1335">
              <a:extLst>
                <a:ext uri="{FF2B5EF4-FFF2-40B4-BE49-F238E27FC236}">
                  <a16:creationId xmlns:a16="http://schemas.microsoft.com/office/drawing/2014/main" id="{5405CBE9-29B9-C424-5322-6CBD3CBC3605}"/>
                </a:ext>
              </a:extLst>
            </p:cNvPr>
            <p:cNvSpPr/>
            <p:nvPr/>
          </p:nvSpPr>
          <p:spPr bwMode="auto">
            <a:xfrm>
              <a:off x="8919003" y="1414838"/>
              <a:ext cx="2321528" cy="364435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data services endpoints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*.&lt;region&gt;.arcdataservices.com </a:t>
              </a:r>
            </a:p>
          </p:txBody>
        </p:sp>
        <p:sp>
          <p:nvSpPr>
            <p:cNvPr id="1337" name="Rectangle: Rounded Corners 1336">
              <a:extLst>
                <a:ext uri="{FF2B5EF4-FFF2-40B4-BE49-F238E27FC236}">
                  <a16:creationId xmlns:a16="http://schemas.microsoft.com/office/drawing/2014/main" id="{D22FEB1D-32BE-DD25-8BF5-04F76CBC9EFA}"/>
                </a:ext>
              </a:extLst>
            </p:cNvPr>
            <p:cNvSpPr/>
            <p:nvPr/>
          </p:nvSpPr>
          <p:spPr bwMode="auto">
            <a:xfrm>
              <a:off x="8919003" y="1851522"/>
              <a:ext cx="2321528" cy="364435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Arc-enabled server endpoints</a:t>
              </a:r>
              <a:endPara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F7D509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pic>
          <p:nvPicPr>
            <p:cNvPr id="1338" name="Graphic 1337">
              <a:extLst>
                <a:ext uri="{FF2B5EF4-FFF2-40B4-BE49-F238E27FC236}">
                  <a16:creationId xmlns:a16="http://schemas.microsoft.com/office/drawing/2014/main" id="{8C3ECB74-484B-0F6F-AE2D-6D0E96E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31725" y="1025532"/>
              <a:ext cx="365760" cy="365760"/>
            </a:xfrm>
            <a:prstGeom prst="rect">
              <a:avLst/>
            </a:prstGeom>
          </p:spPr>
        </p:pic>
        <p:sp>
          <p:nvSpPr>
            <p:cNvPr id="1339" name="Rectangle: Rounded Corners 1338">
              <a:extLst>
                <a:ext uri="{FF2B5EF4-FFF2-40B4-BE49-F238E27FC236}">
                  <a16:creationId xmlns:a16="http://schemas.microsoft.com/office/drawing/2014/main" id="{54D34638-D3D5-0FA2-09C3-3D90457E868F}"/>
                </a:ext>
              </a:extLst>
            </p:cNvPr>
            <p:cNvSpPr/>
            <p:nvPr/>
          </p:nvSpPr>
          <p:spPr bwMode="auto">
            <a:xfrm>
              <a:off x="8370733" y="2429106"/>
              <a:ext cx="3418067" cy="4183136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solidFill>
                <a:srgbClr val="A1F30D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Optional integration endpoints (features)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on user-owned infrastructure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F7D509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1340" name="Rectangle: Rounded Corners 1339">
              <a:extLst>
                <a:ext uri="{FF2B5EF4-FFF2-40B4-BE49-F238E27FC236}">
                  <a16:creationId xmlns:a16="http://schemas.microsoft.com/office/drawing/2014/main" id="{17A5E53F-B38A-DE8E-5B71-F8CD96202113}"/>
                </a:ext>
              </a:extLst>
            </p:cNvPr>
            <p:cNvSpPr/>
            <p:nvPr/>
          </p:nvSpPr>
          <p:spPr bwMode="auto">
            <a:xfrm>
              <a:off x="8758239" y="6253899"/>
              <a:ext cx="2840003" cy="260108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75000"/>
              </a:srgbClr>
            </a:solidFill>
            <a:ln w="12700" cap="flat" cmpd="sng" algn="ctr">
              <a:solidFill>
                <a:srgbClr val="F96BD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Additional features integration</a:t>
              </a:r>
            </a:p>
          </p:txBody>
        </p:sp>
        <p:pic>
          <p:nvPicPr>
            <p:cNvPr id="1341" name="Graphic 1340">
              <a:extLst>
                <a:ext uri="{FF2B5EF4-FFF2-40B4-BE49-F238E27FC236}">
                  <a16:creationId xmlns:a16="http://schemas.microsoft.com/office/drawing/2014/main" id="{C7F31C51-4559-0E25-1463-3C328C775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3912" y="836697"/>
              <a:ext cx="457200" cy="457200"/>
            </a:xfrm>
            <a:prstGeom prst="rect">
              <a:avLst/>
            </a:prstGeom>
          </p:spPr>
        </p:pic>
        <p:sp>
          <p:nvSpPr>
            <p:cNvPr id="1342" name="Rectangle: Rounded Corners 1341">
              <a:extLst>
                <a:ext uri="{FF2B5EF4-FFF2-40B4-BE49-F238E27FC236}">
                  <a16:creationId xmlns:a16="http://schemas.microsoft.com/office/drawing/2014/main" id="{55660832-037D-DA21-1373-B83EDEE9F22A}"/>
                </a:ext>
              </a:extLst>
            </p:cNvPr>
            <p:cNvSpPr/>
            <p:nvPr/>
          </p:nvSpPr>
          <p:spPr bwMode="auto">
            <a:xfrm>
              <a:off x="5604378" y="2447226"/>
              <a:ext cx="725105" cy="2983438"/>
            </a:xfrm>
            <a:prstGeom prst="roundRect">
              <a:avLst>
                <a:gd name="adj" fmla="val 4645"/>
              </a:avLst>
            </a:prstGeom>
            <a:solidFill>
              <a:srgbClr val="000000">
                <a:lumMod val="95000"/>
                <a:lumOff val="5000"/>
              </a:srgb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Corp firewall</a:t>
              </a:r>
            </a:p>
          </p:txBody>
        </p:sp>
        <p:pic>
          <p:nvPicPr>
            <p:cNvPr id="1343" name="Graphic 1342">
              <a:extLst>
                <a:ext uri="{FF2B5EF4-FFF2-40B4-BE49-F238E27FC236}">
                  <a16:creationId xmlns:a16="http://schemas.microsoft.com/office/drawing/2014/main" id="{DF0C3716-3A9F-EF7A-C645-568AB1B0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781505" y="4100796"/>
              <a:ext cx="365760" cy="365760"/>
            </a:xfrm>
            <a:prstGeom prst="rect">
              <a:avLst/>
            </a:prstGeom>
          </p:spPr>
        </p:pic>
        <p:cxnSp>
          <p:nvCxnSpPr>
            <p:cNvPr id="1344" name="Straight Arrow Connector 1343">
              <a:extLst>
                <a:ext uri="{FF2B5EF4-FFF2-40B4-BE49-F238E27FC236}">
                  <a16:creationId xmlns:a16="http://schemas.microsoft.com/office/drawing/2014/main" id="{FD77C791-210F-F79B-22F6-CC9878A49EC4}"/>
                </a:ext>
              </a:extLst>
            </p:cNvPr>
            <p:cNvCxnSpPr>
              <a:cxnSpLocks/>
              <a:stCxn id="1332" idx="3"/>
              <a:endCxn id="1342" idx="1"/>
            </p:cNvCxnSpPr>
            <p:nvPr/>
          </p:nvCxnSpPr>
          <p:spPr>
            <a:xfrm>
              <a:off x="5112005" y="3938945"/>
              <a:ext cx="49237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1AE1EEF5-4C70-B5B2-9050-A9F2C540445E}"/>
                </a:ext>
              </a:extLst>
            </p:cNvPr>
            <p:cNvSpPr txBox="1"/>
            <p:nvPr/>
          </p:nvSpPr>
          <p:spPr>
            <a:xfrm>
              <a:off x="5065082" y="3670513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Data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2E511548-7892-608E-92C7-1AC255B3F844}"/>
                </a:ext>
              </a:extLst>
            </p:cNvPr>
            <p:cNvSpPr txBox="1"/>
            <p:nvPr/>
          </p:nvSpPr>
          <p:spPr>
            <a:xfrm>
              <a:off x="3158124" y="2100541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Data</a:t>
              </a:r>
            </a:p>
          </p:txBody>
        </p:sp>
        <p:cxnSp>
          <p:nvCxnSpPr>
            <p:cNvPr id="1347" name="Connector: Elbow 1346">
              <a:extLst>
                <a:ext uri="{FF2B5EF4-FFF2-40B4-BE49-F238E27FC236}">
                  <a16:creationId xmlns:a16="http://schemas.microsoft.com/office/drawing/2014/main" id="{034440ED-C39A-5E77-9731-042F7F7ED392}"/>
                </a:ext>
              </a:extLst>
            </p:cNvPr>
            <p:cNvCxnSpPr>
              <a:cxnSpLocks/>
              <a:endCxn id="1336" idx="1"/>
            </p:cNvCxnSpPr>
            <p:nvPr/>
          </p:nvCxnSpPr>
          <p:spPr>
            <a:xfrm flipV="1">
              <a:off x="6329483" y="1597056"/>
              <a:ext cx="2589520" cy="1010645"/>
            </a:xfrm>
            <a:prstGeom prst="bentConnector3">
              <a:avLst>
                <a:gd name="adj1" fmla="val 3132"/>
              </a:avLst>
            </a:prstGeom>
            <a:noFill/>
            <a:ln w="9525" cap="flat" cmpd="sng" algn="ctr">
              <a:solidFill>
                <a:srgbClr val="F7D509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348" name="Connector: Elbow 1347">
              <a:extLst>
                <a:ext uri="{FF2B5EF4-FFF2-40B4-BE49-F238E27FC236}">
                  <a16:creationId xmlns:a16="http://schemas.microsoft.com/office/drawing/2014/main" id="{A01080F0-C905-4134-DB55-8A48D272EBA1}"/>
                </a:ext>
              </a:extLst>
            </p:cNvPr>
            <p:cNvCxnSpPr>
              <a:cxnSpLocks/>
              <a:endCxn id="1337" idx="1"/>
            </p:cNvCxnSpPr>
            <p:nvPr/>
          </p:nvCxnSpPr>
          <p:spPr>
            <a:xfrm flipV="1">
              <a:off x="6350493" y="2033740"/>
              <a:ext cx="2568510" cy="1052105"/>
            </a:xfrm>
            <a:prstGeom prst="bentConnector3">
              <a:avLst>
                <a:gd name="adj1" fmla="val 10732"/>
              </a:avLst>
            </a:prstGeom>
            <a:noFill/>
            <a:ln w="9525" cap="flat" cmpd="sng" algn="ctr">
              <a:solidFill>
                <a:srgbClr val="F7D509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349" name="Flowchart: Connector 1348">
              <a:extLst>
                <a:ext uri="{FF2B5EF4-FFF2-40B4-BE49-F238E27FC236}">
                  <a16:creationId xmlns:a16="http://schemas.microsoft.com/office/drawing/2014/main" id="{6D46C27B-6269-6FA1-2342-F1D78EFDD706}"/>
                </a:ext>
              </a:extLst>
            </p:cNvPr>
            <p:cNvSpPr/>
            <p:nvPr/>
          </p:nvSpPr>
          <p:spPr bwMode="auto">
            <a:xfrm>
              <a:off x="6259699" y="1877331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</a:t>
              </a: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A2696C96-8328-232F-35DD-927284A216A8}"/>
                </a:ext>
              </a:extLst>
            </p:cNvPr>
            <p:cNvSpPr txBox="1"/>
            <p:nvPr/>
          </p:nvSpPr>
          <p:spPr>
            <a:xfrm>
              <a:off x="6124429" y="919373"/>
              <a:ext cx="1232584" cy="72502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Arc SQL Logs and Metrics flows continuously.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Inventory information is generated ~per hour.</a:t>
              </a:r>
            </a:p>
          </p:txBody>
        </p:sp>
        <p:sp>
          <p:nvSpPr>
            <p:cNvPr id="1351" name="TextBox 1350">
              <a:extLst>
                <a:ext uri="{FF2B5EF4-FFF2-40B4-BE49-F238E27FC236}">
                  <a16:creationId xmlns:a16="http://schemas.microsoft.com/office/drawing/2014/main" id="{0F293072-46CC-E579-2B6A-4589B5C289E5}"/>
                </a:ext>
              </a:extLst>
            </p:cNvPr>
            <p:cNvSpPr txBox="1"/>
            <p:nvPr/>
          </p:nvSpPr>
          <p:spPr>
            <a:xfrm>
              <a:off x="6629864" y="1972831"/>
              <a:ext cx="974235" cy="471268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Arc-enabled server connectivity</a:t>
              </a:r>
            </a:p>
          </p:txBody>
        </p:sp>
        <p:sp>
          <p:nvSpPr>
            <p:cNvPr id="1352" name="Flowchart: Connector 1351">
              <a:extLst>
                <a:ext uri="{FF2B5EF4-FFF2-40B4-BE49-F238E27FC236}">
                  <a16:creationId xmlns:a16="http://schemas.microsoft.com/office/drawing/2014/main" id="{73C9C0D6-A65D-F218-D8A0-04AC2AE0E937}"/>
                </a:ext>
              </a:extLst>
            </p:cNvPr>
            <p:cNvSpPr/>
            <p:nvPr/>
          </p:nvSpPr>
          <p:spPr bwMode="auto">
            <a:xfrm>
              <a:off x="6491717" y="2904069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1</a:t>
              </a:r>
            </a:p>
          </p:txBody>
        </p:sp>
        <p:sp>
          <p:nvSpPr>
            <p:cNvPr id="1353" name="TextBox 1352">
              <a:extLst>
                <a:ext uri="{FF2B5EF4-FFF2-40B4-BE49-F238E27FC236}">
                  <a16:creationId xmlns:a16="http://schemas.microsoft.com/office/drawing/2014/main" id="{1BCCC0DE-2F3B-35EF-A626-87D2DF66303B}"/>
                </a:ext>
              </a:extLst>
            </p:cNvPr>
            <p:cNvSpPr txBox="1"/>
            <p:nvPr/>
          </p:nvSpPr>
          <p:spPr>
            <a:xfrm>
              <a:off x="7625168" y="1543601"/>
              <a:ext cx="751482" cy="344388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HTTPS/443</a:t>
              </a: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15597E26-8449-19B6-658D-94777D6034C4}"/>
                </a:ext>
              </a:extLst>
            </p:cNvPr>
            <p:cNvSpPr txBox="1"/>
            <p:nvPr/>
          </p:nvSpPr>
          <p:spPr>
            <a:xfrm>
              <a:off x="7630662" y="1976372"/>
              <a:ext cx="751482" cy="344388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7D509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HTTPS/443</a:t>
              </a:r>
            </a:p>
          </p:txBody>
        </p:sp>
        <p:cxnSp>
          <p:nvCxnSpPr>
            <p:cNvPr id="1355" name="Connector: Elbow 1354">
              <a:extLst>
                <a:ext uri="{FF2B5EF4-FFF2-40B4-BE49-F238E27FC236}">
                  <a16:creationId xmlns:a16="http://schemas.microsoft.com/office/drawing/2014/main" id="{7B7AF445-C5A3-FCB7-AE1A-09A363671535}"/>
                </a:ext>
              </a:extLst>
            </p:cNvPr>
            <p:cNvCxnSpPr>
              <a:cxnSpLocks/>
              <a:endCxn id="1366" idx="1"/>
            </p:cNvCxnSpPr>
            <p:nvPr/>
          </p:nvCxnSpPr>
          <p:spPr>
            <a:xfrm flipV="1">
              <a:off x="6356516" y="3462034"/>
              <a:ext cx="2392385" cy="646170"/>
            </a:xfrm>
            <a:prstGeom prst="bentConnector3">
              <a:avLst>
                <a:gd name="adj1" fmla="val 8304"/>
              </a:avLst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EDBF30D1-ECAB-562A-1E75-9E33363AB4D9}"/>
                </a:ext>
              </a:extLst>
            </p:cNvPr>
            <p:cNvSpPr txBox="1"/>
            <p:nvPr/>
          </p:nvSpPr>
          <p:spPr>
            <a:xfrm>
              <a:off x="6514961" y="3518355"/>
              <a:ext cx="1034119" cy="72502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Certificate for </a:t>
              </a:r>
              <a:b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</a:b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Microsoft Entra ID configuration (Optional)</a:t>
              </a:r>
            </a:p>
          </p:txBody>
        </p:sp>
        <p:sp>
          <p:nvSpPr>
            <p:cNvPr id="1357" name="Flowchart: Connector 1356">
              <a:extLst>
                <a:ext uri="{FF2B5EF4-FFF2-40B4-BE49-F238E27FC236}">
                  <a16:creationId xmlns:a16="http://schemas.microsoft.com/office/drawing/2014/main" id="{CA34FC56-7A10-E075-554D-AC6E2F20B77B}"/>
                </a:ext>
              </a:extLst>
            </p:cNvPr>
            <p:cNvSpPr/>
            <p:nvPr/>
          </p:nvSpPr>
          <p:spPr bwMode="auto">
            <a:xfrm>
              <a:off x="6416774" y="3349657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2</a:t>
              </a: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0CABAD6B-A6D9-72A2-D39C-B99F96138C72}"/>
                </a:ext>
              </a:extLst>
            </p:cNvPr>
            <p:cNvSpPr txBox="1"/>
            <p:nvPr/>
          </p:nvSpPr>
          <p:spPr>
            <a:xfrm>
              <a:off x="7619341" y="3419696"/>
              <a:ext cx="751482" cy="344388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HTTPS/443</a:t>
              </a:r>
            </a:p>
          </p:txBody>
        </p:sp>
        <p:sp>
          <p:nvSpPr>
            <p:cNvPr id="1359" name="TextBox 1358">
              <a:extLst>
                <a:ext uri="{FF2B5EF4-FFF2-40B4-BE49-F238E27FC236}">
                  <a16:creationId xmlns:a16="http://schemas.microsoft.com/office/drawing/2014/main" id="{166F2328-062B-923B-6F5D-87F9D2EAF505}"/>
                </a:ext>
              </a:extLst>
            </p:cNvPr>
            <p:cNvSpPr txBox="1"/>
            <p:nvPr/>
          </p:nvSpPr>
          <p:spPr>
            <a:xfrm>
              <a:off x="6375073" y="4643223"/>
              <a:ext cx="1209183" cy="471268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Best Practices Assessment results (Optional)</a:t>
              </a:r>
            </a:p>
          </p:txBody>
        </p:sp>
        <p:cxnSp>
          <p:nvCxnSpPr>
            <p:cNvPr id="1360" name="Connector: Elbow 1359">
              <a:extLst>
                <a:ext uri="{FF2B5EF4-FFF2-40B4-BE49-F238E27FC236}">
                  <a16:creationId xmlns:a16="http://schemas.microsoft.com/office/drawing/2014/main" id="{D301C1E2-B6F9-BED0-10EA-9C0DDC5D3856}"/>
                </a:ext>
              </a:extLst>
            </p:cNvPr>
            <p:cNvCxnSpPr>
              <a:cxnSpLocks/>
              <a:stCxn id="1342" idx="2"/>
              <a:endCxn id="1340" idx="1"/>
            </p:cNvCxnSpPr>
            <p:nvPr/>
          </p:nvCxnSpPr>
          <p:spPr>
            <a:xfrm rot="16200000" flipH="1">
              <a:off x="6885941" y="4511654"/>
              <a:ext cx="953289" cy="2791308"/>
            </a:xfrm>
            <a:prstGeom prst="bentConnector2">
              <a:avLst/>
            </a:prstGeom>
            <a:noFill/>
            <a:ln w="9525" cap="flat" cmpd="sng" algn="ctr">
              <a:solidFill>
                <a:srgbClr val="F96BDE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361" name="Straight Arrow Connector 1360">
              <a:extLst>
                <a:ext uri="{FF2B5EF4-FFF2-40B4-BE49-F238E27FC236}">
                  <a16:creationId xmlns:a16="http://schemas.microsoft.com/office/drawing/2014/main" id="{05F036DF-0A6B-4D1F-D3EF-7126CA894E84}"/>
                </a:ext>
              </a:extLst>
            </p:cNvPr>
            <p:cNvCxnSpPr>
              <a:cxnSpLocks/>
              <a:endCxn id="1370" idx="1"/>
            </p:cNvCxnSpPr>
            <p:nvPr/>
          </p:nvCxnSpPr>
          <p:spPr>
            <a:xfrm>
              <a:off x="6336181" y="4555909"/>
              <a:ext cx="241272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5CA70153-E246-B35A-F08D-C39C24EC4436}"/>
                </a:ext>
              </a:extLst>
            </p:cNvPr>
            <p:cNvSpPr txBox="1"/>
            <p:nvPr/>
          </p:nvSpPr>
          <p:spPr>
            <a:xfrm>
              <a:off x="7619204" y="4520451"/>
              <a:ext cx="751482" cy="344388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HTTPS/443</a:t>
              </a:r>
            </a:p>
          </p:txBody>
        </p:sp>
        <p:sp>
          <p:nvSpPr>
            <p:cNvPr id="1363" name="Flowchart: Connector 1362">
              <a:extLst>
                <a:ext uri="{FF2B5EF4-FFF2-40B4-BE49-F238E27FC236}">
                  <a16:creationId xmlns:a16="http://schemas.microsoft.com/office/drawing/2014/main" id="{895E7244-92E1-9F74-22B1-F2C4FF61A661}"/>
                </a:ext>
              </a:extLst>
            </p:cNvPr>
            <p:cNvSpPr/>
            <p:nvPr/>
          </p:nvSpPr>
          <p:spPr bwMode="auto">
            <a:xfrm>
              <a:off x="6487220" y="4418748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2</a:t>
              </a: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DAE11BD4-C102-D729-238C-0285F3290A49}"/>
                </a:ext>
              </a:extLst>
            </p:cNvPr>
            <p:cNvSpPr txBox="1"/>
            <p:nvPr/>
          </p:nvSpPr>
          <p:spPr>
            <a:xfrm>
              <a:off x="5456320" y="6357165"/>
              <a:ext cx="2092760" cy="43088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96BD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Additional SQL Server enabled by Azure Arc integrations (Optional)</a:t>
              </a:r>
            </a:p>
          </p:txBody>
        </p:sp>
        <p:grpSp>
          <p:nvGrpSpPr>
            <p:cNvPr id="1365" name="Group 1364">
              <a:extLst>
                <a:ext uri="{FF2B5EF4-FFF2-40B4-BE49-F238E27FC236}">
                  <a16:creationId xmlns:a16="http://schemas.microsoft.com/office/drawing/2014/main" id="{DE4CBB53-E3DC-885B-FD89-F93943B04EB9}"/>
                </a:ext>
              </a:extLst>
            </p:cNvPr>
            <p:cNvGrpSpPr/>
            <p:nvPr/>
          </p:nvGrpSpPr>
          <p:grpSpPr>
            <a:xfrm>
              <a:off x="2037284" y="1507889"/>
              <a:ext cx="2697274" cy="457200"/>
              <a:chOff x="2037284" y="1507889"/>
              <a:chExt cx="2697274" cy="457200"/>
            </a:xfrm>
          </p:grpSpPr>
          <p:sp>
            <p:nvSpPr>
              <p:cNvPr id="1400" name="Rectangle 1399">
                <a:extLst>
                  <a:ext uri="{FF2B5EF4-FFF2-40B4-BE49-F238E27FC236}">
                    <a16:creationId xmlns:a16="http://schemas.microsoft.com/office/drawing/2014/main" id="{376383BF-298E-3EFC-C7BB-9181FDE8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134993" y="1543737"/>
                <a:ext cx="2599565" cy="30813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Private cloud 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environment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endParaRPr>
              </a:p>
            </p:txBody>
          </p:sp>
          <p:pic>
            <p:nvPicPr>
              <p:cNvPr id="1401" name="Graphic 1400">
                <a:extLst>
                  <a:ext uri="{FF2B5EF4-FFF2-40B4-BE49-F238E27FC236}">
                    <a16:creationId xmlns:a16="http://schemas.microsoft.com/office/drawing/2014/main" id="{0F892C0F-FFDB-4DC8-AB0E-C0E945400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037284" y="1507889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1366" name="Rectangle: Rounded Corners 1365">
              <a:extLst>
                <a:ext uri="{FF2B5EF4-FFF2-40B4-BE49-F238E27FC236}">
                  <a16:creationId xmlns:a16="http://schemas.microsoft.com/office/drawing/2014/main" id="{9AD9430A-8EA4-F4DC-B869-E71143A28D5B}"/>
                </a:ext>
              </a:extLst>
            </p:cNvPr>
            <p:cNvSpPr/>
            <p:nvPr/>
          </p:nvSpPr>
          <p:spPr bwMode="auto">
            <a:xfrm>
              <a:off x="8748901" y="2942173"/>
              <a:ext cx="2840004" cy="1039721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Microsoft Entra ID integration</a:t>
              </a:r>
            </a:p>
          </p:txBody>
        </p:sp>
        <p:pic>
          <p:nvPicPr>
            <p:cNvPr id="1367" name="Graphic 1366">
              <a:extLst>
                <a:ext uri="{FF2B5EF4-FFF2-40B4-BE49-F238E27FC236}">
                  <a16:creationId xmlns:a16="http://schemas.microsoft.com/office/drawing/2014/main" id="{63AADF82-702E-23CC-4B75-DE5AFAACB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91169" y="2997312"/>
              <a:ext cx="274320" cy="274320"/>
            </a:xfrm>
            <a:prstGeom prst="rect">
              <a:avLst/>
            </a:prstGeom>
          </p:spPr>
        </p:pic>
        <p:sp>
          <p:nvSpPr>
            <p:cNvPr id="1368" name="Rectangle: Rounded Corners 1367">
              <a:extLst>
                <a:ext uri="{FF2B5EF4-FFF2-40B4-BE49-F238E27FC236}">
                  <a16:creationId xmlns:a16="http://schemas.microsoft.com/office/drawing/2014/main" id="{427A6489-7448-FF94-8A86-044D10CC20DA}"/>
                </a:ext>
              </a:extLst>
            </p:cNvPr>
            <p:cNvSpPr/>
            <p:nvPr/>
          </p:nvSpPr>
          <p:spPr bwMode="auto">
            <a:xfrm>
              <a:off x="9355432" y="3277736"/>
              <a:ext cx="1626941" cy="619562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Key Vault</a:t>
              </a:r>
            </a:p>
          </p:txBody>
        </p:sp>
        <p:pic>
          <p:nvPicPr>
            <p:cNvPr id="1369" name="Graphic 1368">
              <a:extLst>
                <a:ext uri="{FF2B5EF4-FFF2-40B4-BE49-F238E27FC236}">
                  <a16:creationId xmlns:a16="http://schemas.microsoft.com/office/drawing/2014/main" id="{AAA928B3-E60E-12B0-4FF6-AC3992DF5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0028251" y="3533353"/>
              <a:ext cx="274320" cy="274320"/>
            </a:xfrm>
            <a:prstGeom prst="rect">
              <a:avLst/>
            </a:prstGeom>
          </p:spPr>
        </p:pic>
        <p:sp>
          <p:nvSpPr>
            <p:cNvPr id="1370" name="Rectangle: Rounded Corners 1369">
              <a:extLst>
                <a:ext uri="{FF2B5EF4-FFF2-40B4-BE49-F238E27FC236}">
                  <a16:creationId xmlns:a16="http://schemas.microsoft.com/office/drawing/2014/main" id="{1DA95D5D-2B06-F905-2AC6-9C9F5A526A55}"/>
                </a:ext>
              </a:extLst>
            </p:cNvPr>
            <p:cNvSpPr/>
            <p:nvPr/>
          </p:nvSpPr>
          <p:spPr bwMode="auto">
            <a:xfrm>
              <a:off x="8748901" y="4036048"/>
              <a:ext cx="2840004" cy="1039721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SQL Best Practices Assessment </a:t>
              </a:r>
            </a:p>
          </p:txBody>
        </p:sp>
        <p:pic>
          <p:nvPicPr>
            <p:cNvPr id="1371" name="Graphic 1370">
              <a:extLst>
                <a:ext uri="{FF2B5EF4-FFF2-40B4-BE49-F238E27FC236}">
                  <a16:creationId xmlns:a16="http://schemas.microsoft.com/office/drawing/2014/main" id="{21F51B38-B268-4625-3A58-B2152D978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812696" y="4084394"/>
              <a:ext cx="274320" cy="274320"/>
            </a:xfrm>
            <a:prstGeom prst="rect">
              <a:avLst/>
            </a:prstGeom>
          </p:spPr>
        </p:pic>
        <p:sp>
          <p:nvSpPr>
            <p:cNvPr id="1372" name="Rectangle: Rounded Corners 1371">
              <a:extLst>
                <a:ext uri="{FF2B5EF4-FFF2-40B4-BE49-F238E27FC236}">
                  <a16:creationId xmlns:a16="http://schemas.microsoft.com/office/drawing/2014/main" id="{460C65DA-C41D-12C3-D9FF-73940CCF3F2B}"/>
                </a:ext>
              </a:extLst>
            </p:cNvPr>
            <p:cNvSpPr/>
            <p:nvPr/>
          </p:nvSpPr>
          <p:spPr bwMode="auto">
            <a:xfrm>
              <a:off x="9351940" y="4368414"/>
              <a:ext cx="1626941" cy="619562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Log Analytics workspace</a:t>
              </a:r>
            </a:p>
          </p:txBody>
        </p:sp>
        <p:pic>
          <p:nvPicPr>
            <p:cNvPr id="1373" name="Graphic 1372">
              <a:extLst>
                <a:ext uri="{FF2B5EF4-FFF2-40B4-BE49-F238E27FC236}">
                  <a16:creationId xmlns:a16="http://schemas.microsoft.com/office/drawing/2014/main" id="{7A9F000C-F27D-36C6-1A67-77004433C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022867" y="4626156"/>
              <a:ext cx="274320" cy="274320"/>
            </a:xfrm>
            <a:prstGeom prst="rect">
              <a:avLst/>
            </a:prstGeom>
          </p:spPr>
        </p:pic>
        <p:sp>
          <p:nvSpPr>
            <p:cNvPr id="1374" name="Rectangle: Rounded Corners 1373">
              <a:extLst>
                <a:ext uri="{FF2B5EF4-FFF2-40B4-BE49-F238E27FC236}">
                  <a16:creationId xmlns:a16="http://schemas.microsoft.com/office/drawing/2014/main" id="{8840D9DE-C786-923D-EDCF-81E176F28C30}"/>
                </a:ext>
              </a:extLst>
            </p:cNvPr>
            <p:cNvSpPr/>
            <p:nvPr/>
          </p:nvSpPr>
          <p:spPr bwMode="auto">
            <a:xfrm>
              <a:off x="8754365" y="5128545"/>
              <a:ext cx="2840004" cy="1039721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cs typeface="Segoe UI" pitchFamily="34" charset="0"/>
                </a:rPr>
                <a:t>Microsoft Defender for Cloud</a:t>
              </a:r>
            </a:p>
          </p:txBody>
        </p:sp>
        <p:sp>
          <p:nvSpPr>
            <p:cNvPr id="1375" name="Rectangle: Rounded Corners 1374">
              <a:extLst>
                <a:ext uri="{FF2B5EF4-FFF2-40B4-BE49-F238E27FC236}">
                  <a16:creationId xmlns:a16="http://schemas.microsoft.com/office/drawing/2014/main" id="{39A9AF58-1143-1D2C-E258-8C7BCA395152}"/>
                </a:ext>
              </a:extLst>
            </p:cNvPr>
            <p:cNvSpPr/>
            <p:nvPr/>
          </p:nvSpPr>
          <p:spPr bwMode="auto">
            <a:xfrm>
              <a:off x="9348455" y="5460177"/>
              <a:ext cx="1626941" cy="619562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Log Analytics workspace</a:t>
              </a:r>
            </a:p>
          </p:txBody>
        </p:sp>
        <p:pic>
          <p:nvPicPr>
            <p:cNvPr id="1376" name="Graphic 1375">
              <a:extLst>
                <a:ext uri="{FF2B5EF4-FFF2-40B4-BE49-F238E27FC236}">
                  <a16:creationId xmlns:a16="http://schemas.microsoft.com/office/drawing/2014/main" id="{855BB0F4-E00F-685F-920D-412AED667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019382" y="5717919"/>
              <a:ext cx="274320" cy="274320"/>
            </a:xfrm>
            <a:prstGeom prst="rect">
              <a:avLst/>
            </a:prstGeom>
          </p:spPr>
        </p:pic>
        <p:pic>
          <p:nvPicPr>
            <p:cNvPr id="1377" name="Graphic 1376">
              <a:extLst>
                <a:ext uri="{FF2B5EF4-FFF2-40B4-BE49-F238E27FC236}">
                  <a16:creationId xmlns:a16="http://schemas.microsoft.com/office/drawing/2014/main" id="{BF206E14-43AF-05E6-59D8-7C239C80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8784871" y="5177302"/>
              <a:ext cx="274320" cy="274320"/>
            </a:xfrm>
            <a:prstGeom prst="rect">
              <a:avLst/>
            </a:prstGeom>
          </p:spPr>
        </p:pic>
        <p:sp>
          <p:nvSpPr>
            <p:cNvPr id="1378" name="Rectangle: Rounded Corners 1377">
              <a:extLst>
                <a:ext uri="{FF2B5EF4-FFF2-40B4-BE49-F238E27FC236}">
                  <a16:creationId xmlns:a16="http://schemas.microsoft.com/office/drawing/2014/main" id="{0F6F99B9-BBF4-B339-58E5-6B644EE106A9}"/>
                </a:ext>
              </a:extLst>
            </p:cNvPr>
            <p:cNvSpPr/>
            <p:nvPr/>
          </p:nvSpPr>
          <p:spPr bwMode="auto">
            <a:xfrm>
              <a:off x="1221207" y="3426801"/>
              <a:ext cx="1876692" cy="1059501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Arc SQL extension</a:t>
              </a:r>
              <a:endParaRPr kumimoji="0" lang="en-CA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9" name="Rectangle: Rounded Corners 1378">
              <a:extLst>
                <a:ext uri="{FF2B5EF4-FFF2-40B4-BE49-F238E27FC236}">
                  <a16:creationId xmlns:a16="http://schemas.microsoft.com/office/drawing/2014/main" id="{5FA847DB-7FE1-9496-0C64-5EBB7D8358AD}"/>
                </a:ext>
              </a:extLst>
            </p:cNvPr>
            <p:cNvSpPr/>
            <p:nvPr/>
          </p:nvSpPr>
          <p:spPr bwMode="auto">
            <a:xfrm>
              <a:off x="1221207" y="4574203"/>
              <a:ext cx="2970616" cy="743214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Arc Connected Machine Agent</a:t>
              </a:r>
            </a:p>
          </p:txBody>
        </p:sp>
        <p:pic>
          <p:nvPicPr>
            <p:cNvPr id="1380" name="Graphic 1379">
              <a:extLst>
                <a:ext uri="{FF2B5EF4-FFF2-40B4-BE49-F238E27FC236}">
                  <a16:creationId xmlns:a16="http://schemas.microsoft.com/office/drawing/2014/main" id="{425D3EA8-4B35-0CBF-FE41-B6BC33C36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79824" y="4120267"/>
              <a:ext cx="274320" cy="274320"/>
            </a:xfrm>
            <a:prstGeom prst="rect">
              <a:avLst/>
            </a:prstGeom>
          </p:spPr>
        </p:pic>
        <p:grpSp>
          <p:nvGrpSpPr>
            <p:cNvPr id="1381" name="Group 1380">
              <a:extLst>
                <a:ext uri="{FF2B5EF4-FFF2-40B4-BE49-F238E27FC236}">
                  <a16:creationId xmlns:a16="http://schemas.microsoft.com/office/drawing/2014/main" id="{7E61D19A-0136-569A-417C-BF51E9E4891A}"/>
                </a:ext>
              </a:extLst>
            </p:cNvPr>
            <p:cNvGrpSpPr/>
            <p:nvPr/>
          </p:nvGrpSpPr>
          <p:grpSpPr>
            <a:xfrm>
              <a:off x="1397704" y="3491692"/>
              <a:ext cx="1523697" cy="554145"/>
              <a:chOff x="1538411" y="4726272"/>
              <a:chExt cx="1523697" cy="554145"/>
            </a:xfrm>
          </p:grpSpPr>
          <p:sp>
            <p:nvSpPr>
              <p:cNvPr id="1398" name="Rectangle: Rounded Corners 1397">
                <a:extLst>
                  <a:ext uri="{FF2B5EF4-FFF2-40B4-BE49-F238E27FC236}">
                    <a16:creationId xmlns:a16="http://schemas.microsoft.com/office/drawing/2014/main" id="{53598A4B-4E23-179F-31C6-87F66D8175A1}"/>
                  </a:ext>
                </a:extLst>
              </p:cNvPr>
              <p:cNvSpPr/>
              <p:nvPr/>
            </p:nvSpPr>
            <p:spPr bwMode="auto">
              <a:xfrm>
                <a:off x="1538411" y="4726272"/>
                <a:ext cx="1523697" cy="554145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Windows Least Privilege</a:t>
                </a:r>
                <a:endParaRPr kumimoji="0" lang="en-CA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399" name="Graphic 1398">
                <a:extLst>
                  <a:ext uri="{FF2B5EF4-FFF2-40B4-BE49-F238E27FC236}">
                    <a16:creationId xmlns:a16="http://schemas.microsoft.com/office/drawing/2014/main" id="{4E52D203-B1FB-7AAC-B844-FC3264476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163099" y="4962706"/>
                <a:ext cx="274320" cy="274320"/>
              </a:xfrm>
              <a:prstGeom prst="rect">
                <a:avLst/>
              </a:prstGeom>
            </p:spPr>
          </p:pic>
        </p:grpSp>
        <p:pic>
          <p:nvPicPr>
            <p:cNvPr id="1382" name="Graphic 1381">
              <a:extLst>
                <a:ext uri="{FF2B5EF4-FFF2-40B4-BE49-F238E27FC236}">
                  <a16:creationId xmlns:a16="http://schemas.microsoft.com/office/drawing/2014/main" id="{1522B326-DB62-051C-B618-616AC318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23635" y="4849477"/>
              <a:ext cx="365760" cy="365760"/>
            </a:xfrm>
            <a:prstGeom prst="rect">
              <a:avLst/>
            </a:prstGeom>
          </p:spPr>
        </p:pic>
        <p:grpSp>
          <p:nvGrpSpPr>
            <p:cNvPr id="1383" name="Group 1382">
              <a:extLst>
                <a:ext uri="{FF2B5EF4-FFF2-40B4-BE49-F238E27FC236}">
                  <a16:creationId xmlns:a16="http://schemas.microsoft.com/office/drawing/2014/main" id="{722D9F0F-EC69-DC4F-192B-B0A1CFC1C4E2}"/>
                </a:ext>
              </a:extLst>
            </p:cNvPr>
            <p:cNvGrpSpPr/>
            <p:nvPr/>
          </p:nvGrpSpPr>
          <p:grpSpPr>
            <a:xfrm>
              <a:off x="299894" y="3422726"/>
              <a:ext cx="870161" cy="1890616"/>
              <a:chOff x="343433" y="3422347"/>
              <a:chExt cx="870161" cy="1890616"/>
            </a:xfrm>
          </p:grpSpPr>
          <p:sp>
            <p:nvSpPr>
              <p:cNvPr id="1394" name="Rectangle: Rounded Corners 1393">
                <a:extLst>
                  <a:ext uri="{FF2B5EF4-FFF2-40B4-BE49-F238E27FC236}">
                    <a16:creationId xmlns:a16="http://schemas.microsoft.com/office/drawing/2014/main" id="{4A44BC94-5659-B801-72C1-CBFBF5C397E0}"/>
                  </a:ext>
                </a:extLst>
              </p:cNvPr>
              <p:cNvSpPr/>
              <p:nvPr/>
            </p:nvSpPr>
            <p:spPr bwMode="auto">
              <a:xfrm>
                <a:off x="343433" y="3422347"/>
                <a:ext cx="870161" cy="1890616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Server service</a:t>
                </a:r>
              </a:p>
            </p:txBody>
          </p:sp>
          <p:grpSp>
            <p:nvGrpSpPr>
              <p:cNvPr id="1395" name="Group 1394">
                <a:extLst>
                  <a:ext uri="{FF2B5EF4-FFF2-40B4-BE49-F238E27FC236}">
                    <a16:creationId xmlns:a16="http://schemas.microsoft.com/office/drawing/2014/main" id="{7E15DB1E-5ECD-DF6C-60E1-DCB0833E3358}"/>
                  </a:ext>
                </a:extLst>
              </p:cNvPr>
              <p:cNvGrpSpPr/>
              <p:nvPr/>
            </p:nvGrpSpPr>
            <p:grpSpPr>
              <a:xfrm>
                <a:off x="402717" y="4399672"/>
                <a:ext cx="736285" cy="808556"/>
                <a:chOff x="419293" y="4371730"/>
                <a:chExt cx="736285" cy="808556"/>
              </a:xfrm>
            </p:grpSpPr>
            <p:sp>
              <p:nvSpPr>
                <p:cNvPr id="1396" name="Rectangle: Rounded Corners 1395">
                  <a:extLst>
                    <a:ext uri="{FF2B5EF4-FFF2-40B4-BE49-F238E27FC236}">
                      <a16:creationId xmlns:a16="http://schemas.microsoft.com/office/drawing/2014/main" id="{74CCEDE2-93FE-5054-6F71-3E5616D123F8}"/>
                    </a:ext>
                  </a:extLst>
                </p:cNvPr>
                <p:cNvSpPr/>
                <p:nvPr/>
              </p:nvSpPr>
              <p:spPr bwMode="auto">
                <a:xfrm>
                  <a:off x="419293" y="4371730"/>
                  <a:ext cx="736285" cy="808556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cs typeface="Segoe UI" panose="020B0502040204020203" pitchFamily="34" charset="0"/>
                    </a:rPr>
                    <a:t>SQL assets</a:t>
                  </a:r>
                </a:p>
              </p:txBody>
            </p:sp>
            <p:pic>
              <p:nvPicPr>
                <p:cNvPr id="1397" name="Graphic 1396">
                  <a:extLst>
                    <a:ext uri="{FF2B5EF4-FFF2-40B4-BE49-F238E27FC236}">
                      <a16:creationId xmlns:a16="http://schemas.microsoft.com/office/drawing/2014/main" id="{7A0A8109-8187-0481-0283-A000BEA81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847" y="4705976"/>
                  <a:ext cx="365760" cy="365760"/>
                </a:xfrm>
                <a:prstGeom prst="rect">
                  <a:avLst/>
                </a:prstGeom>
              </p:spPr>
            </p:pic>
          </p:grpSp>
        </p:grpSp>
        <p:sp>
          <p:nvSpPr>
            <p:cNvPr id="1384" name="Rectangle: Rounded Corners 1383">
              <a:extLst>
                <a:ext uri="{FF2B5EF4-FFF2-40B4-BE49-F238E27FC236}">
                  <a16:creationId xmlns:a16="http://schemas.microsoft.com/office/drawing/2014/main" id="{4B2B5AD5-C4AB-0006-5177-7CAECE80864D}"/>
                </a:ext>
              </a:extLst>
            </p:cNvPr>
            <p:cNvSpPr/>
            <p:nvPr/>
          </p:nvSpPr>
          <p:spPr bwMode="auto">
            <a:xfrm>
              <a:off x="3146333" y="3438169"/>
              <a:ext cx="1045490" cy="1048133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Monitor Agent (AMA) extension </a:t>
              </a:r>
              <a:endParaRPr kumimoji="0" lang="en-CA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385" name="Group 1384">
              <a:extLst>
                <a:ext uri="{FF2B5EF4-FFF2-40B4-BE49-F238E27FC236}">
                  <a16:creationId xmlns:a16="http://schemas.microsoft.com/office/drawing/2014/main" id="{78B291B7-BC14-A257-7C10-CE05A8F0D62F}"/>
                </a:ext>
              </a:extLst>
            </p:cNvPr>
            <p:cNvGrpSpPr/>
            <p:nvPr/>
          </p:nvGrpSpPr>
          <p:grpSpPr>
            <a:xfrm>
              <a:off x="3345954" y="4108583"/>
              <a:ext cx="633707" cy="287488"/>
              <a:chOff x="-1746434" y="5183086"/>
              <a:chExt cx="633707" cy="287488"/>
            </a:xfrm>
          </p:grpSpPr>
          <p:pic>
            <p:nvPicPr>
              <p:cNvPr id="1392" name="Graphic 1391">
                <a:extLst>
                  <a:ext uri="{FF2B5EF4-FFF2-40B4-BE49-F238E27FC236}">
                    <a16:creationId xmlns:a16="http://schemas.microsoft.com/office/drawing/2014/main" id="{168479EC-DAF1-C411-9489-B09E32D43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-1387047" y="519625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393" name="Graphic 1392">
                <a:extLst>
                  <a:ext uri="{FF2B5EF4-FFF2-40B4-BE49-F238E27FC236}">
                    <a16:creationId xmlns:a16="http://schemas.microsoft.com/office/drawing/2014/main" id="{155FE113-89E2-F664-9EA4-475390D8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1746434" y="5183086"/>
                <a:ext cx="274320" cy="274320"/>
              </a:xfrm>
              <a:prstGeom prst="rect">
                <a:avLst/>
              </a:prstGeom>
            </p:spPr>
          </p:pic>
        </p:grpSp>
        <p:cxnSp>
          <p:nvCxnSpPr>
            <p:cNvPr id="1386" name="Connector: Elbow 1385">
              <a:extLst>
                <a:ext uri="{FF2B5EF4-FFF2-40B4-BE49-F238E27FC236}">
                  <a16:creationId xmlns:a16="http://schemas.microsoft.com/office/drawing/2014/main" id="{48EC116B-56F3-31B6-ABBB-014211BD7255}"/>
                </a:ext>
              </a:extLst>
            </p:cNvPr>
            <p:cNvCxnSpPr>
              <a:cxnSpLocks/>
              <a:endCxn id="1374" idx="1"/>
            </p:cNvCxnSpPr>
            <p:nvPr/>
          </p:nvCxnSpPr>
          <p:spPr>
            <a:xfrm>
              <a:off x="6344816" y="5260944"/>
              <a:ext cx="2409549" cy="387462"/>
            </a:xfrm>
            <a:prstGeom prst="bentConnector3">
              <a:avLst>
                <a:gd name="adj1" fmla="val 6761"/>
              </a:avLst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387" name="TextBox 1386">
              <a:extLst>
                <a:ext uri="{FF2B5EF4-FFF2-40B4-BE49-F238E27FC236}">
                  <a16:creationId xmlns:a16="http://schemas.microsoft.com/office/drawing/2014/main" id="{21B96C17-56BA-514D-96A9-484B6CB5A685}"/>
                </a:ext>
              </a:extLst>
            </p:cNvPr>
            <p:cNvSpPr txBox="1"/>
            <p:nvPr/>
          </p:nvSpPr>
          <p:spPr>
            <a:xfrm>
              <a:off x="6045746" y="5576366"/>
              <a:ext cx="1461405" cy="471268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Microsoft Defender for Cloud posture results (Optional)</a:t>
              </a:r>
            </a:p>
          </p:txBody>
        </p:sp>
        <p:sp>
          <p:nvSpPr>
            <p:cNvPr id="1388" name="Flowchart: Connector 1387">
              <a:extLst>
                <a:ext uri="{FF2B5EF4-FFF2-40B4-BE49-F238E27FC236}">
                  <a16:creationId xmlns:a16="http://schemas.microsoft.com/office/drawing/2014/main" id="{E705D473-6E67-7BD7-4FB0-53D9472F48F7}"/>
                </a:ext>
              </a:extLst>
            </p:cNvPr>
            <p:cNvSpPr/>
            <p:nvPr/>
          </p:nvSpPr>
          <p:spPr bwMode="auto">
            <a:xfrm>
              <a:off x="6375049" y="5322541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2</a:t>
              </a:r>
            </a:p>
          </p:txBody>
        </p:sp>
        <p:sp>
          <p:nvSpPr>
            <p:cNvPr id="1389" name="TextBox 1388">
              <a:extLst>
                <a:ext uri="{FF2B5EF4-FFF2-40B4-BE49-F238E27FC236}">
                  <a16:creationId xmlns:a16="http://schemas.microsoft.com/office/drawing/2014/main" id="{748046AB-93FE-307A-4E6C-B5EDDF2F8DDC}"/>
                </a:ext>
              </a:extLst>
            </p:cNvPr>
            <p:cNvSpPr txBox="1"/>
            <p:nvPr/>
          </p:nvSpPr>
          <p:spPr>
            <a:xfrm>
              <a:off x="7619505" y="5604996"/>
              <a:ext cx="751482" cy="344388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HTTPS/443</a:t>
              </a:r>
            </a:p>
          </p:txBody>
        </p:sp>
        <p:sp>
          <p:nvSpPr>
            <p:cNvPr id="1390" name="Flowchart: Connector 1389">
              <a:extLst>
                <a:ext uri="{FF2B5EF4-FFF2-40B4-BE49-F238E27FC236}">
                  <a16:creationId xmlns:a16="http://schemas.microsoft.com/office/drawing/2014/main" id="{5154E0AB-F8C1-A1A4-1902-D82F9F97EC6D}"/>
                </a:ext>
              </a:extLst>
            </p:cNvPr>
            <p:cNvSpPr/>
            <p:nvPr/>
          </p:nvSpPr>
          <p:spPr bwMode="auto">
            <a:xfrm>
              <a:off x="5827225" y="5970334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</a:t>
              </a:r>
            </a:p>
          </p:txBody>
        </p:sp>
        <p:pic>
          <p:nvPicPr>
            <p:cNvPr id="1391" name="Graphic 1390">
              <a:extLst>
                <a:ext uri="{FF2B5EF4-FFF2-40B4-BE49-F238E27FC236}">
                  <a16:creationId xmlns:a16="http://schemas.microsoft.com/office/drawing/2014/main" id="{09296D0F-2452-A5E6-4EF6-1FD34508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587170" y="3912630"/>
              <a:ext cx="365760" cy="365760"/>
            </a:xfrm>
            <a:prstGeom prst="rect">
              <a:avLst/>
            </a:prstGeom>
          </p:spPr>
        </p:pic>
      </p:grpSp>
      <p:grpSp>
        <p:nvGrpSpPr>
          <p:cNvPr id="1470" name="Group 1469">
            <a:extLst>
              <a:ext uri="{FF2B5EF4-FFF2-40B4-BE49-F238E27FC236}">
                <a16:creationId xmlns:a16="http://schemas.microsoft.com/office/drawing/2014/main" id="{F0F08BF2-138A-8640-9C74-36697E5B562B}"/>
              </a:ext>
            </a:extLst>
          </p:cNvPr>
          <p:cNvGrpSpPr/>
          <p:nvPr/>
        </p:nvGrpSpPr>
        <p:grpSpPr>
          <a:xfrm>
            <a:off x="237283" y="10071293"/>
            <a:ext cx="10268712" cy="4508675"/>
            <a:chOff x="762000" y="1343485"/>
            <a:chExt cx="11108026" cy="4508675"/>
          </a:xfrm>
        </p:grpSpPr>
        <p:sp>
          <p:nvSpPr>
            <p:cNvPr id="1471" name="Rectangle: Rounded Corners 1470">
              <a:extLst>
                <a:ext uri="{FF2B5EF4-FFF2-40B4-BE49-F238E27FC236}">
                  <a16:creationId xmlns:a16="http://schemas.microsoft.com/office/drawing/2014/main" id="{F7D6B685-AF55-82A2-09F2-2930F297FA93}"/>
                </a:ext>
              </a:extLst>
            </p:cNvPr>
            <p:cNvSpPr/>
            <p:nvPr/>
          </p:nvSpPr>
          <p:spPr bwMode="auto">
            <a:xfrm>
              <a:off x="8490180" y="1860048"/>
              <a:ext cx="3379846" cy="3719772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sp>
          <p:nvSpPr>
            <p:cNvPr id="1472" name="Rectangle: Rounded Corners 1471">
              <a:extLst>
                <a:ext uri="{FF2B5EF4-FFF2-40B4-BE49-F238E27FC236}">
                  <a16:creationId xmlns:a16="http://schemas.microsoft.com/office/drawing/2014/main" id="{F821C708-B569-3F39-B8DB-2D2B42CE5627}"/>
                </a:ext>
              </a:extLst>
            </p:cNvPr>
            <p:cNvSpPr/>
            <p:nvPr/>
          </p:nvSpPr>
          <p:spPr bwMode="auto">
            <a:xfrm>
              <a:off x="762000" y="1343485"/>
              <a:ext cx="6342611" cy="4508675"/>
            </a:xfrm>
            <a:prstGeom prst="roundRect">
              <a:avLst>
                <a:gd name="adj" fmla="val 4645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grpSp>
          <p:nvGrpSpPr>
            <p:cNvPr id="1473" name="Group 1472">
              <a:extLst>
                <a:ext uri="{FF2B5EF4-FFF2-40B4-BE49-F238E27FC236}">
                  <a16:creationId xmlns:a16="http://schemas.microsoft.com/office/drawing/2014/main" id="{EA8EFAB8-D126-6F6E-E196-E7D668BD16B5}"/>
                </a:ext>
              </a:extLst>
            </p:cNvPr>
            <p:cNvGrpSpPr/>
            <p:nvPr/>
          </p:nvGrpSpPr>
          <p:grpSpPr>
            <a:xfrm>
              <a:off x="905525" y="2091132"/>
              <a:ext cx="4099560" cy="3651574"/>
              <a:chOff x="4673962" y="2240761"/>
              <a:chExt cx="4099560" cy="3651574"/>
            </a:xfrm>
          </p:grpSpPr>
          <p:sp>
            <p:nvSpPr>
              <p:cNvPr id="1505" name="Rectangle: Rounded Corners 1504">
                <a:extLst>
                  <a:ext uri="{FF2B5EF4-FFF2-40B4-BE49-F238E27FC236}">
                    <a16:creationId xmlns:a16="http://schemas.microsoft.com/office/drawing/2014/main" id="{D6C3C0DA-3F35-4489-2D60-99B087070EA8}"/>
                  </a:ext>
                </a:extLst>
              </p:cNvPr>
              <p:cNvSpPr/>
              <p:nvPr/>
            </p:nvSpPr>
            <p:spPr bwMode="auto">
              <a:xfrm>
                <a:off x="4673962" y="2447102"/>
                <a:ext cx="4099560" cy="3445233"/>
              </a:xfrm>
              <a:prstGeom prst="roundRect">
                <a:avLst>
                  <a:gd name="adj" fmla="val 4645"/>
                </a:avLst>
              </a:prstGeom>
              <a:solidFill>
                <a:srgbClr val="000000">
                  <a:lumMod val="95000"/>
                  <a:lumOff val="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506" name="Group 1505">
                <a:extLst>
                  <a:ext uri="{FF2B5EF4-FFF2-40B4-BE49-F238E27FC236}">
                    <a16:creationId xmlns:a16="http://schemas.microsoft.com/office/drawing/2014/main" id="{D1CB19D3-0C6F-2F70-7E88-DA27FC6DC8F7}"/>
                  </a:ext>
                </a:extLst>
              </p:cNvPr>
              <p:cNvGrpSpPr/>
              <p:nvPr/>
            </p:nvGrpSpPr>
            <p:grpSpPr>
              <a:xfrm>
                <a:off x="4755170" y="2402285"/>
                <a:ext cx="665019" cy="762509"/>
                <a:chOff x="5508055" y="5112573"/>
                <a:chExt cx="665019" cy="762509"/>
              </a:xfrm>
            </p:grpSpPr>
            <p:sp>
              <p:nvSpPr>
                <p:cNvPr id="1536" name="Rectangle 1535">
                  <a:extLst>
                    <a:ext uri="{FF2B5EF4-FFF2-40B4-BE49-F238E27FC236}">
                      <a16:creationId xmlns:a16="http://schemas.microsoft.com/office/drawing/2014/main" id="{AA08A8A0-1D6F-6A95-95E6-F2B9863356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5508055" y="5112573"/>
                  <a:ext cx="665019" cy="492443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cs typeface="Segoe UI" panose="020B0502040204020203" pitchFamily="34" charset="0"/>
                    </a:rPr>
                    <a:t>SQL Server</a:t>
                  </a:r>
                </a:p>
              </p:txBody>
            </p:sp>
            <p:pic>
              <p:nvPicPr>
                <p:cNvPr id="1537" name="Graphic 1536">
                  <a:extLst>
                    <a:ext uri="{FF2B5EF4-FFF2-40B4-BE49-F238E27FC236}">
                      <a16:creationId xmlns:a16="http://schemas.microsoft.com/office/drawing/2014/main" id="{B10F43A5-F7A6-78CC-261B-C035CBF8A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7684" y="5509322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1507" name="Rectangle: Rounded Corners 1506">
                <a:extLst>
                  <a:ext uri="{FF2B5EF4-FFF2-40B4-BE49-F238E27FC236}">
                    <a16:creationId xmlns:a16="http://schemas.microsoft.com/office/drawing/2014/main" id="{8241E8DE-1431-B9D4-284E-B2C3F496CB4E}"/>
                  </a:ext>
                </a:extLst>
              </p:cNvPr>
              <p:cNvSpPr/>
              <p:nvPr/>
            </p:nvSpPr>
            <p:spPr bwMode="auto">
              <a:xfrm>
                <a:off x="5721717" y="3882338"/>
                <a:ext cx="1876692" cy="1059501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 SQL extension</a:t>
                </a:r>
                <a:endParaRPr kumimoji="0" lang="en-CA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8" name="Rectangle: Rounded Corners 1507">
                <a:extLst>
                  <a:ext uri="{FF2B5EF4-FFF2-40B4-BE49-F238E27FC236}">
                    <a16:creationId xmlns:a16="http://schemas.microsoft.com/office/drawing/2014/main" id="{A4F91E51-5FEC-217F-6F97-9E763F5684D6}"/>
                  </a:ext>
                </a:extLst>
              </p:cNvPr>
              <p:cNvSpPr/>
              <p:nvPr/>
            </p:nvSpPr>
            <p:spPr bwMode="auto">
              <a:xfrm>
                <a:off x="5721717" y="5029740"/>
                <a:ext cx="2970616" cy="743214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Arc Connected Machine Agent</a:t>
                </a:r>
              </a:p>
            </p:txBody>
          </p:sp>
          <p:pic>
            <p:nvPicPr>
              <p:cNvPr id="1509" name="Graphic 1508">
                <a:extLst>
                  <a:ext uri="{FF2B5EF4-FFF2-40B4-BE49-F238E27FC236}">
                    <a16:creationId xmlns:a16="http://schemas.microsoft.com/office/drawing/2014/main" id="{6E37795F-CD15-915A-42E0-0307976AF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80334" y="4575804"/>
                <a:ext cx="274320" cy="274320"/>
              </a:xfrm>
              <a:prstGeom prst="rect">
                <a:avLst/>
              </a:prstGeom>
            </p:spPr>
          </p:pic>
          <p:grpSp>
            <p:nvGrpSpPr>
              <p:cNvPr id="1510" name="Group 1509">
                <a:extLst>
                  <a:ext uri="{FF2B5EF4-FFF2-40B4-BE49-F238E27FC236}">
                    <a16:creationId xmlns:a16="http://schemas.microsoft.com/office/drawing/2014/main" id="{D0D1EDA8-850E-48D2-5657-12C5AC1874E9}"/>
                  </a:ext>
                </a:extLst>
              </p:cNvPr>
              <p:cNvGrpSpPr/>
              <p:nvPr/>
            </p:nvGrpSpPr>
            <p:grpSpPr>
              <a:xfrm>
                <a:off x="5898214" y="3947229"/>
                <a:ext cx="1523697" cy="554145"/>
                <a:chOff x="1538411" y="4726272"/>
                <a:chExt cx="1523697" cy="554145"/>
              </a:xfrm>
            </p:grpSpPr>
            <p:sp>
              <p:nvSpPr>
                <p:cNvPr id="1534" name="Rectangle: Rounded Corners 1533">
                  <a:extLst>
                    <a:ext uri="{FF2B5EF4-FFF2-40B4-BE49-F238E27FC236}">
                      <a16:creationId xmlns:a16="http://schemas.microsoft.com/office/drawing/2014/main" id="{127BC836-1BB7-E46A-9C1F-BA8E01A2F21A}"/>
                    </a:ext>
                  </a:extLst>
                </p:cNvPr>
                <p:cNvSpPr/>
                <p:nvPr/>
              </p:nvSpPr>
              <p:spPr bwMode="auto">
                <a:xfrm>
                  <a:off x="1538411" y="4726272"/>
                  <a:ext cx="1523697" cy="554145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solidFill>
                    <a:srgbClr val="00B05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Windows Least Privilege</a:t>
                  </a:r>
                  <a:endParaRPr kumimoji="0" lang="en-CA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pic>
              <p:nvPicPr>
                <p:cNvPr id="1535" name="Graphic 1534">
                  <a:extLst>
                    <a:ext uri="{FF2B5EF4-FFF2-40B4-BE49-F238E27FC236}">
                      <a16:creationId xmlns:a16="http://schemas.microsoft.com/office/drawing/2014/main" id="{452B2679-D221-D52F-2F39-D4466B3D6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3099" y="4962706"/>
                  <a:ext cx="274320" cy="274320"/>
                </a:xfrm>
                <a:prstGeom prst="rect">
                  <a:avLst/>
                </a:prstGeom>
              </p:spPr>
            </p:pic>
          </p:grpSp>
          <p:pic>
            <p:nvPicPr>
              <p:cNvPr id="1511" name="Graphic 1510">
                <a:extLst>
                  <a:ext uri="{FF2B5EF4-FFF2-40B4-BE49-F238E27FC236}">
                    <a16:creationId xmlns:a16="http://schemas.microsoft.com/office/drawing/2014/main" id="{C803A15B-8EE5-682E-727A-94C82B8B8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24145" y="5309595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1512" name="Group 1511">
                <a:extLst>
                  <a:ext uri="{FF2B5EF4-FFF2-40B4-BE49-F238E27FC236}">
                    <a16:creationId xmlns:a16="http://schemas.microsoft.com/office/drawing/2014/main" id="{90EBBCCD-F578-1677-D1EC-D7487CEA2209}"/>
                  </a:ext>
                </a:extLst>
              </p:cNvPr>
              <p:cNvGrpSpPr/>
              <p:nvPr/>
            </p:nvGrpSpPr>
            <p:grpSpPr>
              <a:xfrm>
                <a:off x="4800404" y="3878262"/>
                <a:ext cx="870161" cy="1894691"/>
                <a:chOff x="343433" y="3422346"/>
                <a:chExt cx="870161" cy="1894691"/>
              </a:xfrm>
            </p:grpSpPr>
            <p:sp>
              <p:nvSpPr>
                <p:cNvPr id="1530" name="Rectangle: Rounded Corners 1529">
                  <a:extLst>
                    <a:ext uri="{FF2B5EF4-FFF2-40B4-BE49-F238E27FC236}">
                      <a16:creationId xmlns:a16="http://schemas.microsoft.com/office/drawing/2014/main" id="{871ED762-5E4A-8631-E22A-70C6CAA74B1E}"/>
                    </a:ext>
                  </a:extLst>
                </p:cNvPr>
                <p:cNvSpPr/>
                <p:nvPr/>
              </p:nvSpPr>
              <p:spPr bwMode="auto">
                <a:xfrm>
                  <a:off x="343433" y="3422346"/>
                  <a:ext cx="870161" cy="1894691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cs typeface="Segoe UI" panose="020B0502040204020203" pitchFamily="34" charset="0"/>
                    </a:rPr>
                    <a:t>SQL Server service</a:t>
                  </a:r>
                </a:p>
              </p:txBody>
            </p:sp>
            <p:grpSp>
              <p:nvGrpSpPr>
                <p:cNvPr id="1531" name="Group 1530">
                  <a:extLst>
                    <a:ext uri="{FF2B5EF4-FFF2-40B4-BE49-F238E27FC236}">
                      <a16:creationId xmlns:a16="http://schemas.microsoft.com/office/drawing/2014/main" id="{8DC41F58-792F-AF23-9068-EF5C57B4BDCB}"/>
                    </a:ext>
                  </a:extLst>
                </p:cNvPr>
                <p:cNvGrpSpPr/>
                <p:nvPr/>
              </p:nvGrpSpPr>
              <p:grpSpPr>
                <a:xfrm>
                  <a:off x="402717" y="4399672"/>
                  <a:ext cx="736285" cy="808556"/>
                  <a:chOff x="419293" y="4371730"/>
                  <a:chExt cx="736285" cy="808556"/>
                </a:xfrm>
              </p:grpSpPr>
              <p:sp>
                <p:nvSpPr>
                  <p:cNvPr id="1532" name="Rectangle: Rounded Corners 1531">
                    <a:extLst>
                      <a:ext uri="{FF2B5EF4-FFF2-40B4-BE49-F238E27FC236}">
                        <a16:creationId xmlns:a16="http://schemas.microsoft.com/office/drawing/2014/main" id="{DDB36434-8C63-E428-ADA3-FA20F52FE5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293" y="4371730"/>
                    <a:ext cx="736285" cy="80855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C3C41">
                      <a:lumMod val="50000"/>
                    </a:srgb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SQL assets</a:t>
                    </a:r>
                  </a:p>
                </p:txBody>
              </p:sp>
              <p:pic>
                <p:nvPicPr>
                  <p:cNvPr id="1533" name="Graphic 1532">
                    <a:extLst>
                      <a:ext uri="{FF2B5EF4-FFF2-40B4-BE49-F238E27FC236}">
                        <a16:creationId xmlns:a16="http://schemas.microsoft.com/office/drawing/2014/main" id="{07805323-FA94-0DFE-25F3-CA9280D496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847" y="4705976"/>
                    <a:ext cx="365760" cy="36576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513" name="Rectangle: Rounded Corners 1512">
                <a:extLst>
                  <a:ext uri="{FF2B5EF4-FFF2-40B4-BE49-F238E27FC236}">
                    <a16:creationId xmlns:a16="http://schemas.microsoft.com/office/drawing/2014/main" id="{9BA035AA-9260-B38F-88DF-C73FE11CEB47}"/>
                  </a:ext>
                </a:extLst>
              </p:cNvPr>
              <p:cNvSpPr/>
              <p:nvPr/>
            </p:nvSpPr>
            <p:spPr bwMode="auto">
              <a:xfrm>
                <a:off x="7646843" y="3893706"/>
                <a:ext cx="1045490" cy="1048133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Azure Monitor Agent (AMA) extension </a:t>
                </a:r>
                <a:endParaRPr kumimoji="0" lang="en-CA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14" name="Group 1513">
                <a:extLst>
                  <a:ext uri="{FF2B5EF4-FFF2-40B4-BE49-F238E27FC236}">
                    <a16:creationId xmlns:a16="http://schemas.microsoft.com/office/drawing/2014/main" id="{C152BD4B-F7AC-8854-0B8C-26783D5D9116}"/>
                  </a:ext>
                </a:extLst>
              </p:cNvPr>
              <p:cNvGrpSpPr/>
              <p:nvPr/>
            </p:nvGrpSpPr>
            <p:grpSpPr>
              <a:xfrm>
                <a:off x="7846464" y="4564120"/>
                <a:ext cx="633707" cy="287488"/>
                <a:chOff x="-1746434" y="5183086"/>
                <a:chExt cx="633707" cy="287488"/>
              </a:xfrm>
            </p:grpSpPr>
            <p:pic>
              <p:nvPicPr>
                <p:cNvPr id="1528" name="Graphic 1527">
                  <a:extLst>
                    <a:ext uri="{FF2B5EF4-FFF2-40B4-BE49-F238E27FC236}">
                      <a16:creationId xmlns:a16="http://schemas.microsoft.com/office/drawing/2014/main" id="{DB98F41F-0E74-6BFB-E18B-1FD032EDA9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87047" y="5196254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529" name="Graphic 1528">
                  <a:extLst>
                    <a:ext uri="{FF2B5EF4-FFF2-40B4-BE49-F238E27FC236}">
                      <a16:creationId xmlns:a16="http://schemas.microsoft.com/office/drawing/2014/main" id="{34D70033-35E2-D09A-DA41-683713A1A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746434" y="5183086"/>
                  <a:ext cx="274320" cy="274320"/>
                </a:xfrm>
                <a:prstGeom prst="rect">
                  <a:avLst/>
                </a:prstGeom>
              </p:spPr>
            </p:pic>
          </p:grpSp>
          <p:pic>
            <p:nvPicPr>
              <p:cNvPr id="1515" name="Graphic 1514">
                <a:extLst>
                  <a:ext uri="{FF2B5EF4-FFF2-40B4-BE49-F238E27FC236}">
                    <a16:creationId xmlns:a16="http://schemas.microsoft.com/office/drawing/2014/main" id="{D17DF7E4-9950-9979-A918-14146925D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5087680" y="4368167"/>
                <a:ext cx="365760" cy="365760"/>
              </a:xfrm>
              <a:prstGeom prst="rect">
                <a:avLst/>
              </a:prstGeom>
            </p:spPr>
          </p:pic>
          <p:cxnSp>
            <p:nvCxnSpPr>
              <p:cNvPr id="1516" name="Connector: Elbow 1515">
                <a:extLst>
                  <a:ext uri="{FF2B5EF4-FFF2-40B4-BE49-F238E27FC236}">
                    <a16:creationId xmlns:a16="http://schemas.microsoft.com/office/drawing/2014/main" id="{B3D44733-C2D3-B89E-0A81-656E5A24F4B7}"/>
                  </a:ext>
                </a:extLst>
              </p:cNvPr>
              <p:cNvCxnSpPr>
                <a:cxnSpLocks/>
                <a:endCxn id="1530" idx="0"/>
              </p:cNvCxnSpPr>
              <p:nvPr/>
            </p:nvCxnSpPr>
            <p:spPr>
              <a:xfrm rot="10800000" flipV="1">
                <a:off x="5235486" y="3599704"/>
                <a:ext cx="1328757" cy="278557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  <p:sp>
            <p:nvSpPr>
              <p:cNvPr id="1517" name="TextBox 1516">
                <a:extLst>
                  <a:ext uri="{FF2B5EF4-FFF2-40B4-BE49-F238E27FC236}">
                    <a16:creationId xmlns:a16="http://schemas.microsoft.com/office/drawing/2014/main" id="{AB50518A-0B4B-DD7C-1B8D-01CE30115B64}"/>
                  </a:ext>
                </a:extLst>
              </p:cNvPr>
              <p:cNvSpPr txBox="1"/>
              <p:nvPr/>
            </p:nvSpPr>
            <p:spPr>
              <a:xfrm>
                <a:off x="5246001" y="3208463"/>
                <a:ext cx="1396338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Runs SQL Assessment and generates report</a:t>
                </a:r>
              </a:p>
            </p:txBody>
          </p:sp>
          <p:cxnSp>
            <p:nvCxnSpPr>
              <p:cNvPr id="1518" name="Connector: Elbow 1517">
                <a:extLst>
                  <a:ext uri="{FF2B5EF4-FFF2-40B4-BE49-F238E27FC236}">
                    <a16:creationId xmlns:a16="http://schemas.microsoft.com/office/drawing/2014/main" id="{B0159FFD-554B-21AB-2A09-6D54EA50C9B8}"/>
                  </a:ext>
                </a:extLst>
              </p:cNvPr>
              <p:cNvCxnSpPr>
                <a:cxnSpLocks/>
                <a:endCxn id="1513" idx="0"/>
              </p:cNvCxnSpPr>
              <p:nvPr/>
            </p:nvCxnSpPr>
            <p:spPr>
              <a:xfrm>
                <a:off x="6727643" y="3599704"/>
                <a:ext cx="1441945" cy="294002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  <p:grpSp>
            <p:nvGrpSpPr>
              <p:cNvPr id="1519" name="Group 1518">
                <a:extLst>
                  <a:ext uri="{FF2B5EF4-FFF2-40B4-BE49-F238E27FC236}">
                    <a16:creationId xmlns:a16="http://schemas.microsoft.com/office/drawing/2014/main" id="{B733FAA0-9217-54F9-E460-29DA3565F68F}"/>
                  </a:ext>
                </a:extLst>
              </p:cNvPr>
              <p:cNvGrpSpPr/>
              <p:nvPr/>
            </p:nvGrpSpPr>
            <p:grpSpPr>
              <a:xfrm>
                <a:off x="6564240" y="3599705"/>
                <a:ext cx="163405" cy="282633"/>
                <a:chOff x="9290937" y="1224742"/>
                <a:chExt cx="163405" cy="282633"/>
              </a:xfrm>
            </p:grpSpPr>
            <p:cxnSp>
              <p:nvCxnSpPr>
                <p:cNvPr id="1526" name="Straight Connector 1525">
                  <a:extLst>
                    <a:ext uri="{FF2B5EF4-FFF2-40B4-BE49-F238E27FC236}">
                      <a16:creationId xmlns:a16="http://schemas.microsoft.com/office/drawing/2014/main" id="{5DA6EDAD-A7D0-E337-326C-764127E553D4}"/>
                    </a:ext>
                  </a:extLst>
                </p:cNvPr>
                <p:cNvCxnSpPr/>
                <p:nvPr/>
              </p:nvCxnSpPr>
              <p:spPr>
                <a:xfrm>
                  <a:off x="9290937" y="1224742"/>
                  <a:ext cx="0" cy="28263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527" name="Straight Connector 1526">
                  <a:extLst>
                    <a:ext uri="{FF2B5EF4-FFF2-40B4-BE49-F238E27FC236}">
                      <a16:creationId xmlns:a16="http://schemas.microsoft.com/office/drawing/2014/main" id="{5029C1EB-467A-D956-C603-4FD24A03C844}"/>
                    </a:ext>
                  </a:extLst>
                </p:cNvPr>
                <p:cNvCxnSpPr/>
                <p:nvPr/>
              </p:nvCxnSpPr>
              <p:spPr>
                <a:xfrm>
                  <a:off x="9454342" y="1224742"/>
                  <a:ext cx="0" cy="28263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1520" name="TextBox 1519">
                <a:extLst>
                  <a:ext uri="{FF2B5EF4-FFF2-40B4-BE49-F238E27FC236}">
                    <a16:creationId xmlns:a16="http://schemas.microsoft.com/office/drawing/2014/main" id="{AE98F51D-C357-89FB-C44C-12C2E9D0267F}"/>
                  </a:ext>
                </a:extLst>
              </p:cNvPr>
              <p:cNvSpPr txBox="1"/>
              <p:nvPr/>
            </p:nvSpPr>
            <p:spPr>
              <a:xfrm>
                <a:off x="6723742" y="3323993"/>
                <a:ext cx="1396338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Sends report to AMA</a:t>
                </a:r>
              </a:p>
            </p:txBody>
          </p:sp>
          <p:grpSp>
            <p:nvGrpSpPr>
              <p:cNvPr id="1521" name="Group 1520">
                <a:extLst>
                  <a:ext uri="{FF2B5EF4-FFF2-40B4-BE49-F238E27FC236}">
                    <a16:creationId xmlns:a16="http://schemas.microsoft.com/office/drawing/2014/main" id="{3BCA9B52-05E4-75A1-1784-79C37D08B785}"/>
                  </a:ext>
                </a:extLst>
              </p:cNvPr>
              <p:cNvGrpSpPr/>
              <p:nvPr/>
            </p:nvGrpSpPr>
            <p:grpSpPr>
              <a:xfrm>
                <a:off x="5609784" y="2240761"/>
                <a:ext cx="2222161" cy="403720"/>
                <a:chOff x="8155851" y="1564278"/>
                <a:chExt cx="2222161" cy="403720"/>
              </a:xfrm>
            </p:grpSpPr>
            <p:sp>
              <p:nvSpPr>
                <p:cNvPr id="1524" name="Rectangle: Rounded Corners 1523">
                  <a:extLst>
                    <a:ext uri="{FF2B5EF4-FFF2-40B4-BE49-F238E27FC236}">
                      <a16:creationId xmlns:a16="http://schemas.microsoft.com/office/drawing/2014/main" id="{FB91EC30-F4C9-0BD7-7E61-6EEBE9AD95B2}"/>
                    </a:ext>
                  </a:extLst>
                </p:cNvPr>
                <p:cNvSpPr/>
                <p:nvPr/>
              </p:nvSpPr>
              <p:spPr bwMode="auto">
                <a:xfrm>
                  <a:off x="8155851" y="1564278"/>
                  <a:ext cx="2222161" cy="403720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0000">
                    <a:lumMod val="95000"/>
                    <a:lumOff val="5000"/>
                  </a:srgbClr>
                </a:solidFill>
                <a:ln w="19050" cap="flat" cmpd="sng" algn="ctr">
                  <a:solidFill>
                    <a:srgbClr val="C00000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Operating system firewall</a:t>
                  </a:r>
                </a:p>
              </p:txBody>
            </p:sp>
            <p:pic>
              <p:nvPicPr>
                <p:cNvPr id="1525" name="Graphic 1524">
                  <a:extLst>
                    <a:ext uri="{FF2B5EF4-FFF2-40B4-BE49-F238E27FC236}">
                      <a16:creationId xmlns:a16="http://schemas.microsoft.com/office/drawing/2014/main" id="{41A60822-C9FF-F9EE-38FB-D05A9ED2B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04255" y="1627982"/>
                  <a:ext cx="274320" cy="274320"/>
                </a:xfrm>
                <a:prstGeom prst="rect">
                  <a:avLst/>
                </a:prstGeom>
              </p:spPr>
            </p:pic>
          </p:grpSp>
          <p:sp>
            <p:nvSpPr>
              <p:cNvPr id="1522" name="Flowchart: Connector 1521">
                <a:extLst>
                  <a:ext uri="{FF2B5EF4-FFF2-40B4-BE49-F238E27FC236}">
                    <a16:creationId xmlns:a16="http://schemas.microsoft.com/office/drawing/2014/main" id="{D51A7D9B-FED9-C4AD-57FC-2195185D6F67}"/>
                  </a:ext>
                </a:extLst>
              </p:cNvPr>
              <p:cNvSpPr/>
              <p:nvPr/>
            </p:nvSpPr>
            <p:spPr bwMode="auto">
              <a:xfrm>
                <a:off x="5098324" y="3424323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1523" name="Flowchart: Connector 1522">
                <a:extLst>
                  <a:ext uri="{FF2B5EF4-FFF2-40B4-BE49-F238E27FC236}">
                    <a16:creationId xmlns:a16="http://schemas.microsoft.com/office/drawing/2014/main" id="{C4AD170F-3DCF-AA9A-48D3-5C945966F8C0}"/>
                  </a:ext>
                </a:extLst>
              </p:cNvPr>
              <p:cNvSpPr/>
              <p:nvPr/>
            </p:nvSpPr>
            <p:spPr bwMode="auto">
              <a:xfrm>
                <a:off x="8030855" y="3427664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2</a:t>
                </a:r>
              </a:p>
            </p:txBody>
          </p:sp>
        </p:grpSp>
        <p:sp>
          <p:nvSpPr>
            <p:cNvPr id="1474" name="Rectangle: Rounded Corners 1473">
              <a:extLst>
                <a:ext uri="{FF2B5EF4-FFF2-40B4-BE49-F238E27FC236}">
                  <a16:creationId xmlns:a16="http://schemas.microsoft.com/office/drawing/2014/main" id="{5E83841B-54FA-33EF-CA00-315B60005F9B}"/>
                </a:ext>
              </a:extLst>
            </p:cNvPr>
            <p:cNvSpPr/>
            <p:nvPr/>
          </p:nvSpPr>
          <p:spPr bwMode="auto">
            <a:xfrm>
              <a:off x="5503754" y="2448606"/>
              <a:ext cx="725105" cy="2983438"/>
            </a:xfrm>
            <a:prstGeom prst="roundRect">
              <a:avLst>
                <a:gd name="adj" fmla="val 4645"/>
              </a:avLst>
            </a:prstGeom>
            <a:solidFill>
              <a:srgbClr val="000000">
                <a:lumMod val="95000"/>
                <a:lumOff val="5000"/>
              </a:srgb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Enterprise Proxy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</a:b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TLS 1.2+</a:t>
              </a:r>
            </a:p>
          </p:txBody>
        </p:sp>
        <p:pic>
          <p:nvPicPr>
            <p:cNvPr id="1475" name="Graphic 1474">
              <a:extLst>
                <a:ext uri="{FF2B5EF4-FFF2-40B4-BE49-F238E27FC236}">
                  <a16:creationId xmlns:a16="http://schemas.microsoft.com/office/drawing/2014/main" id="{CFFF51BF-0D53-65CB-B5D5-1B53CB23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 rot="16200000">
              <a:off x="5637706" y="2109260"/>
              <a:ext cx="457200" cy="457200"/>
            </a:xfrm>
            <a:prstGeom prst="rect">
              <a:avLst/>
            </a:prstGeom>
          </p:spPr>
        </p:pic>
        <p:cxnSp>
          <p:nvCxnSpPr>
            <p:cNvPr id="1476" name="Connector: Elbow 1475">
              <a:extLst>
                <a:ext uri="{FF2B5EF4-FFF2-40B4-BE49-F238E27FC236}">
                  <a16:creationId xmlns:a16="http://schemas.microsoft.com/office/drawing/2014/main" id="{7BCF0542-B6FE-8E4C-5691-A158A2FB56A3}"/>
                </a:ext>
              </a:extLst>
            </p:cNvPr>
            <p:cNvCxnSpPr>
              <a:cxnSpLocks/>
              <a:stCxn id="1524" idx="0"/>
            </p:cNvCxnSpPr>
            <p:nvPr/>
          </p:nvCxnSpPr>
          <p:spPr>
            <a:xfrm rot="16200000" flipH="1">
              <a:off x="4174256" y="869304"/>
              <a:ext cx="241620" cy="2685277"/>
            </a:xfrm>
            <a:prstGeom prst="bentConnector4">
              <a:avLst>
                <a:gd name="adj1" fmla="val -94611"/>
                <a:gd name="adj2" fmla="val 91119"/>
              </a:avLst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grpSp>
          <p:nvGrpSpPr>
            <p:cNvPr id="1477" name="Group 1476">
              <a:extLst>
                <a:ext uri="{FF2B5EF4-FFF2-40B4-BE49-F238E27FC236}">
                  <a16:creationId xmlns:a16="http://schemas.microsoft.com/office/drawing/2014/main" id="{09FD3C1E-929E-E1EA-6431-27EEFDE737BF}"/>
                </a:ext>
              </a:extLst>
            </p:cNvPr>
            <p:cNvGrpSpPr/>
            <p:nvPr/>
          </p:nvGrpSpPr>
          <p:grpSpPr>
            <a:xfrm>
              <a:off x="6737924" y="2448606"/>
              <a:ext cx="725105" cy="2983438"/>
              <a:chOff x="6721232" y="2448606"/>
              <a:chExt cx="725105" cy="2983438"/>
            </a:xfrm>
          </p:grpSpPr>
          <p:sp>
            <p:nvSpPr>
              <p:cNvPr id="1503" name="Rectangle: Rounded Corners 1502">
                <a:extLst>
                  <a:ext uri="{FF2B5EF4-FFF2-40B4-BE49-F238E27FC236}">
                    <a16:creationId xmlns:a16="http://schemas.microsoft.com/office/drawing/2014/main" id="{1C123731-6F5C-C72F-DC71-73C1AD5B3C2A}"/>
                  </a:ext>
                </a:extLst>
              </p:cNvPr>
              <p:cNvSpPr/>
              <p:nvPr/>
            </p:nvSpPr>
            <p:spPr bwMode="auto">
              <a:xfrm>
                <a:off x="6721232" y="2448606"/>
                <a:ext cx="725105" cy="2983438"/>
              </a:xfrm>
              <a:prstGeom prst="roundRect">
                <a:avLst>
                  <a:gd name="adj" fmla="val 4645"/>
                </a:avLst>
              </a:prstGeom>
              <a:solidFill>
                <a:srgbClr val="000000">
                  <a:lumMod val="95000"/>
                  <a:lumOff val="5000"/>
                </a:srgbClr>
              </a:solidFill>
              <a:ln w="19050" cap="flat" cmpd="sng" algn="ctr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Corp firewall</a:t>
                </a:r>
              </a:p>
            </p:txBody>
          </p:sp>
          <p:pic>
            <p:nvPicPr>
              <p:cNvPr id="1504" name="Graphic 1503">
                <a:extLst>
                  <a:ext uri="{FF2B5EF4-FFF2-40B4-BE49-F238E27FC236}">
                    <a16:creationId xmlns:a16="http://schemas.microsoft.com/office/drawing/2014/main" id="{3DCAFFDA-86E3-ECB9-CB9E-FAC855BB8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898359" y="4102176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1478" name="Straight Arrow Connector 1477">
              <a:extLst>
                <a:ext uri="{FF2B5EF4-FFF2-40B4-BE49-F238E27FC236}">
                  <a16:creationId xmlns:a16="http://schemas.microsoft.com/office/drawing/2014/main" id="{D8869EB3-0DB9-DD66-D778-2DF03060D9A9}"/>
                </a:ext>
              </a:extLst>
            </p:cNvPr>
            <p:cNvCxnSpPr>
              <a:cxnSpLocks/>
              <a:stCxn id="1474" idx="3"/>
              <a:endCxn id="1503" idx="1"/>
            </p:cNvCxnSpPr>
            <p:nvPr/>
          </p:nvCxnSpPr>
          <p:spPr>
            <a:xfrm>
              <a:off x="6228859" y="3940325"/>
              <a:ext cx="50906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479" name="TextBox 1478">
              <a:extLst>
                <a:ext uri="{FF2B5EF4-FFF2-40B4-BE49-F238E27FC236}">
                  <a16:creationId xmlns:a16="http://schemas.microsoft.com/office/drawing/2014/main" id="{FBB4C937-07E2-5674-BCEE-FB1C21573D87}"/>
                </a:ext>
              </a:extLst>
            </p:cNvPr>
            <p:cNvSpPr txBox="1"/>
            <p:nvPr/>
          </p:nvSpPr>
          <p:spPr>
            <a:xfrm>
              <a:off x="6181936" y="3671893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Data</a:t>
              </a:r>
            </a:p>
          </p:txBody>
        </p:sp>
        <p:sp>
          <p:nvSpPr>
            <p:cNvPr id="1480" name="TextBox 1479">
              <a:extLst>
                <a:ext uri="{FF2B5EF4-FFF2-40B4-BE49-F238E27FC236}">
                  <a16:creationId xmlns:a16="http://schemas.microsoft.com/office/drawing/2014/main" id="{7FEFB5D5-1A26-FC8C-BEF3-68C2E3B36C2C}"/>
                </a:ext>
              </a:extLst>
            </p:cNvPr>
            <p:cNvSpPr txBox="1"/>
            <p:nvPr/>
          </p:nvSpPr>
          <p:spPr>
            <a:xfrm>
              <a:off x="3974666" y="1627236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Data</a:t>
              </a:r>
            </a:p>
          </p:txBody>
        </p:sp>
        <p:grpSp>
          <p:nvGrpSpPr>
            <p:cNvPr id="1481" name="Group 1480">
              <a:extLst>
                <a:ext uri="{FF2B5EF4-FFF2-40B4-BE49-F238E27FC236}">
                  <a16:creationId xmlns:a16="http://schemas.microsoft.com/office/drawing/2014/main" id="{722341BC-A7E6-EC9B-BF64-F25E269F9B47}"/>
                </a:ext>
              </a:extLst>
            </p:cNvPr>
            <p:cNvGrpSpPr/>
            <p:nvPr/>
          </p:nvGrpSpPr>
          <p:grpSpPr>
            <a:xfrm>
              <a:off x="8760101" y="2448606"/>
              <a:ext cx="2840004" cy="2983438"/>
              <a:chOff x="8692338" y="2929682"/>
              <a:chExt cx="2840004" cy="2983438"/>
            </a:xfrm>
          </p:grpSpPr>
          <p:sp>
            <p:nvSpPr>
              <p:cNvPr id="1493" name="Rectangle: Rounded Corners 1492">
                <a:extLst>
                  <a:ext uri="{FF2B5EF4-FFF2-40B4-BE49-F238E27FC236}">
                    <a16:creationId xmlns:a16="http://schemas.microsoft.com/office/drawing/2014/main" id="{8D3B3782-EC70-A2AA-E102-A0D695B8A5F9}"/>
                  </a:ext>
                </a:extLst>
              </p:cNvPr>
              <p:cNvSpPr/>
              <p:nvPr/>
            </p:nvSpPr>
            <p:spPr bwMode="auto">
              <a:xfrm>
                <a:off x="8692338" y="2929682"/>
                <a:ext cx="2840004" cy="2983438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cs typeface="Segoe UI" pitchFamily="34" charset="0"/>
                  </a:rPr>
                  <a:t>SQL Best Practices Assessment </a:t>
                </a:r>
              </a:p>
            </p:txBody>
          </p:sp>
          <p:pic>
            <p:nvPicPr>
              <p:cNvPr id="1494" name="Graphic 1493">
                <a:extLst>
                  <a:ext uri="{FF2B5EF4-FFF2-40B4-BE49-F238E27FC236}">
                    <a16:creationId xmlns:a16="http://schemas.microsoft.com/office/drawing/2014/main" id="{A4E8BAB5-9E53-93B0-1E03-6D6582935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8812724" y="3012783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1495" name="Group 1494">
                <a:extLst>
                  <a:ext uri="{FF2B5EF4-FFF2-40B4-BE49-F238E27FC236}">
                    <a16:creationId xmlns:a16="http://schemas.microsoft.com/office/drawing/2014/main" id="{D958D888-D1A3-F031-5B55-ECC9A2947816}"/>
                  </a:ext>
                </a:extLst>
              </p:cNvPr>
              <p:cNvGrpSpPr/>
              <p:nvPr/>
            </p:nvGrpSpPr>
            <p:grpSpPr>
              <a:xfrm>
                <a:off x="9298870" y="4934319"/>
                <a:ext cx="1626941" cy="822467"/>
                <a:chOff x="9351940" y="4368413"/>
                <a:chExt cx="1626941" cy="822467"/>
              </a:xfrm>
            </p:grpSpPr>
            <p:sp>
              <p:nvSpPr>
                <p:cNvPr id="1501" name="Rectangle: Rounded Corners 1500">
                  <a:extLst>
                    <a:ext uri="{FF2B5EF4-FFF2-40B4-BE49-F238E27FC236}">
                      <a16:creationId xmlns:a16="http://schemas.microsoft.com/office/drawing/2014/main" id="{2F2CFC64-974A-129B-B874-638DCD806F8F}"/>
                    </a:ext>
                  </a:extLst>
                </p:cNvPr>
                <p:cNvSpPr/>
                <p:nvPr/>
              </p:nvSpPr>
              <p:spPr bwMode="auto">
                <a:xfrm>
                  <a:off x="9351940" y="4368413"/>
                  <a:ext cx="1626941" cy="82246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Log Analytics workspace</a:t>
                  </a:r>
                </a:p>
              </p:txBody>
            </p:sp>
            <p:pic>
              <p:nvPicPr>
                <p:cNvPr id="1502" name="Graphic 1501">
                  <a:extLst>
                    <a:ext uri="{FF2B5EF4-FFF2-40B4-BE49-F238E27FC236}">
                      <a16:creationId xmlns:a16="http://schemas.microsoft.com/office/drawing/2014/main" id="{7BAA7066-C76A-72AE-BD64-83AB102B6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9550" y="4692074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1496" name="Rectangle: Rounded Corners 1495">
                <a:extLst>
                  <a:ext uri="{FF2B5EF4-FFF2-40B4-BE49-F238E27FC236}">
                    <a16:creationId xmlns:a16="http://schemas.microsoft.com/office/drawing/2014/main" id="{E52F1D41-9304-5D36-AFB2-4DD96DC28FDD}"/>
                  </a:ext>
                </a:extLst>
              </p:cNvPr>
              <p:cNvSpPr/>
              <p:nvPr/>
            </p:nvSpPr>
            <p:spPr bwMode="auto">
              <a:xfrm>
                <a:off x="9298870" y="3378543"/>
                <a:ext cx="1626941" cy="822467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BPA report user interface</a:t>
                </a:r>
              </a:p>
            </p:txBody>
          </p:sp>
          <p:pic>
            <p:nvPicPr>
              <p:cNvPr id="1497" name="Graphic 1496">
                <a:extLst>
                  <a:ext uri="{FF2B5EF4-FFF2-40B4-BE49-F238E27FC236}">
                    <a16:creationId xmlns:a16="http://schemas.microsoft.com/office/drawing/2014/main" id="{CA794399-6BE8-8AC8-F0AA-28AFC738B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9929460" y="3704274"/>
                <a:ext cx="365760" cy="365760"/>
              </a:xfrm>
              <a:prstGeom prst="rect">
                <a:avLst/>
              </a:prstGeom>
            </p:spPr>
          </p:pic>
          <p:cxnSp>
            <p:nvCxnSpPr>
              <p:cNvPr id="1498" name="Straight Arrow Connector 1497">
                <a:extLst>
                  <a:ext uri="{FF2B5EF4-FFF2-40B4-BE49-F238E27FC236}">
                    <a16:creationId xmlns:a16="http://schemas.microsoft.com/office/drawing/2014/main" id="{F0F5E2AB-CF29-B1F2-9C8B-54ED550ED11E}"/>
                  </a:ext>
                </a:extLst>
              </p:cNvPr>
              <p:cNvCxnSpPr>
                <a:stCxn id="1496" idx="2"/>
                <a:endCxn id="1501" idx="0"/>
              </p:cNvCxnSpPr>
              <p:nvPr/>
            </p:nvCxnSpPr>
            <p:spPr>
              <a:xfrm>
                <a:off x="10112341" y="4201010"/>
                <a:ext cx="0" cy="73330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1499" name="TextBox 1498">
                <a:extLst>
                  <a:ext uri="{FF2B5EF4-FFF2-40B4-BE49-F238E27FC236}">
                    <a16:creationId xmlns:a16="http://schemas.microsoft.com/office/drawing/2014/main" id="{3916EE69-4261-8BF1-9700-A880C93FB231}"/>
                  </a:ext>
                </a:extLst>
              </p:cNvPr>
              <p:cNvSpPr txBox="1"/>
              <p:nvPr/>
            </p:nvSpPr>
            <p:spPr>
              <a:xfrm>
                <a:off x="10174046" y="4396893"/>
                <a:ext cx="1333145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Retrieve and display BPA results</a:t>
                </a:r>
              </a:p>
            </p:txBody>
          </p:sp>
          <p:sp>
            <p:nvSpPr>
              <p:cNvPr id="1500" name="Flowchart: Connector 1499">
                <a:extLst>
                  <a:ext uri="{FF2B5EF4-FFF2-40B4-BE49-F238E27FC236}">
                    <a16:creationId xmlns:a16="http://schemas.microsoft.com/office/drawing/2014/main" id="{2488C984-2C84-F034-5A50-C5FBDE96F8FC}"/>
                  </a:ext>
                </a:extLst>
              </p:cNvPr>
              <p:cNvSpPr/>
              <p:nvPr/>
            </p:nvSpPr>
            <p:spPr bwMode="auto">
              <a:xfrm>
                <a:off x="9975180" y="4445792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4</a:t>
                </a:r>
              </a:p>
            </p:txBody>
          </p:sp>
        </p:grpSp>
        <p:cxnSp>
          <p:nvCxnSpPr>
            <p:cNvPr id="1482" name="Connector: Elbow 1481">
              <a:extLst>
                <a:ext uri="{FF2B5EF4-FFF2-40B4-BE49-F238E27FC236}">
                  <a16:creationId xmlns:a16="http://schemas.microsoft.com/office/drawing/2014/main" id="{30B4F3B1-F66C-9768-B29B-C3E516FCD80E}"/>
                </a:ext>
              </a:extLst>
            </p:cNvPr>
            <p:cNvCxnSpPr>
              <a:cxnSpLocks/>
              <a:stCxn id="1503" idx="3"/>
              <a:endCxn id="1501" idx="1"/>
            </p:cNvCxnSpPr>
            <p:nvPr/>
          </p:nvCxnSpPr>
          <p:spPr>
            <a:xfrm>
              <a:off x="7463029" y="3940325"/>
              <a:ext cx="1903604" cy="924152"/>
            </a:xfrm>
            <a:prstGeom prst="bentConnector3">
              <a:avLst>
                <a:gd name="adj1" fmla="val 6914"/>
              </a:avLst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483" name="TextBox 1482">
              <a:extLst>
                <a:ext uri="{FF2B5EF4-FFF2-40B4-BE49-F238E27FC236}">
                  <a16:creationId xmlns:a16="http://schemas.microsoft.com/office/drawing/2014/main" id="{AC1C2DCF-97DF-9796-540B-218CA46FC675}"/>
                </a:ext>
              </a:extLst>
            </p:cNvPr>
            <p:cNvSpPr txBox="1"/>
            <p:nvPr/>
          </p:nvSpPr>
          <p:spPr>
            <a:xfrm>
              <a:off x="3039651" y="2615246"/>
              <a:ext cx="175509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Transmits report to 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Log Analytics workspace</a:t>
              </a:r>
            </a:p>
          </p:txBody>
        </p:sp>
        <p:cxnSp>
          <p:nvCxnSpPr>
            <p:cNvPr id="1484" name="Connector: Elbow 1483">
              <a:extLst>
                <a:ext uri="{FF2B5EF4-FFF2-40B4-BE49-F238E27FC236}">
                  <a16:creationId xmlns:a16="http://schemas.microsoft.com/office/drawing/2014/main" id="{E57156B1-70D8-5344-79A6-E392D6DB6C48}"/>
                </a:ext>
              </a:extLst>
            </p:cNvPr>
            <p:cNvCxnSpPr>
              <a:cxnSpLocks/>
              <a:endCxn id="1524" idx="2"/>
            </p:cNvCxnSpPr>
            <p:nvPr/>
          </p:nvCxnSpPr>
          <p:spPr>
            <a:xfrm rot="10800000">
              <a:off x="2952429" y="2494853"/>
              <a:ext cx="1842311" cy="504339"/>
            </a:xfrm>
            <a:prstGeom prst="bentConnector2">
              <a:avLst/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32F84AD5-FC2D-8725-7D39-9882B5D5D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4740" y="2992061"/>
              <a:ext cx="0" cy="752016"/>
            </a:xfrm>
            <a:prstGeom prst="line">
              <a:avLst/>
            </a:prstGeom>
            <a:noFill/>
            <a:ln w="9525" cap="flat" cmpd="sng" algn="ctr">
              <a:solidFill>
                <a:srgbClr val="A1F30D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486" name="Flowchart: Connector 1485">
              <a:extLst>
                <a:ext uri="{FF2B5EF4-FFF2-40B4-BE49-F238E27FC236}">
                  <a16:creationId xmlns:a16="http://schemas.microsoft.com/office/drawing/2014/main" id="{5BFBE726-872D-07A1-72C3-824ADA6CB9C5}"/>
                </a:ext>
              </a:extLst>
            </p:cNvPr>
            <p:cNvSpPr/>
            <p:nvPr/>
          </p:nvSpPr>
          <p:spPr bwMode="auto">
            <a:xfrm>
              <a:off x="4649576" y="2851160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3</a:t>
              </a:r>
            </a:p>
          </p:txBody>
        </p:sp>
        <p:sp>
          <p:nvSpPr>
            <p:cNvPr id="1487" name="TextBox 1486">
              <a:extLst>
                <a:ext uri="{FF2B5EF4-FFF2-40B4-BE49-F238E27FC236}">
                  <a16:creationId xmlns:a16="http://schemas.microsoft.com/office/drawing/2014/main" id="{D96EE599-5FD1-7F3D-E3DC-840686BD465B}"/>
                </a:ext>
              </a:extLst>
            </p:cNvPr>
            <p:cNvSpPr txBox="1"/>
            <p:nvPr/>
          </p:nvSpPr>
          <p:spPr>
            <a:xfrm>
              <a:off x="8687626" y="4848177"/>
              <a:ext cx="751484" cy="292388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HTTPS/443</a:t>
              </a:r>
            </a:p>
          </p:txBody>
        </p:sp>
        <p:sp>
          <p:nvSpPr>
            <p:cNvPr id="1488" name="TextBox 1487">
              <a:extLst>
                <a:ext uri="{FF2B5EF4-FFF2-40B4-BE49-F238E27FC236}">
                  <a16:creationId xmlns:a16="http://schemas.microsoft.com/office/drawing/2014/main" id="{1C16D401-1BC9-C1B3-D1EA-6B33FAC91C80}"/>
                </a:ext>
              </a:extLst>
            </p:cNvPr>
            <p:cNvSpPr txBox="1"/>
            <p:nvPr/>
          </p:nvSpPr>
          <p:spPr>
            <a:xfrm>
              <a:off x="7578870" y="4609651"/>
              <a:ext cx="575503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rPr>
                <a:t>Data</a:t>
              </a:r>
            </a:p>
          </p:txBody>
        </p:sp>
        <p:pic>
          <p:nvPicPr>
            <p:cNvPr id="1489" name="Graphic 1488">
              <a:extLst>
                <a:ext uri="{FF2B5EF4-FFF2-40B4-BE49-F238E27FC236}">
                  <a16:creationId xmlns:a16="http://schemas.microsoft.com/office/drawing/2014/main" id="{1D7DC65B-8C55-ECFD-2C00-AB131FCE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51503" y="1915172"/>
              <a:ext cx="457200" cy="457200"/>
            </a:xfrm>
            <a:prstGeom prst="rect">
              <a:avLst/>
            </a:prstGeom>
          </p:spPr>
        </p:pic>
        <p:grpSp>
          <p:nvGrpSpPr>
            <p:cNvPr id="1490" name="Group 1489">
              <a:extLst>
                <a:ext uri="{FF2B5EF4-FFF2-40B4-BE49-F238E27FC236}">
                  <a16:creationId xmlns:a16="http://schemas.microsoft.com/office/drawing/2014/main" id="{33917B96-D58B-45D3-44A0-5FDF93F505EE}"/>
                </a:ext>
              </a:extLst>
            </p:cNvPr>
            <p:cNvGrpSpPr/>
            <p:nvPr/>
          </p:nvGrpSpPr>
          <p:grpSpPr>
            <a:xfrm>
              <a:off x="856881" y="1392052"/>
              <a:ext cx="2697274" cy="457200"/>
              <a:chOff x="2037284" y="1507889"/>
              <a:chExt cx="2697274" cy="457200"/>
            </a:xfrm>
          </p:grpSpPr>
          <p:sp>
            <p:nvSpPr>
              <p:cNvPr id="1491" name="Rectangle 1490">
                <a:extLst>
                  <a:ext uri="{FF2B5EF4-FFF2-40B4-BE49-F238E27FC236}">
                    <a16:creationId xmlns:a16="http://schemas.microsoft.com/office/drawing/2014/main" id="{2C4F6CBD-1A80-3973-A84B-C7D5905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134993" y="1567000"/>
                <a:ext cx="2599565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Private cloud 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environment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 panose="020B0502040204020203" pitchFamily="34" charset="0"/>
                </a:endParaRPr>
              </a:p>
            </p:txBody>
          </p:sp>
          <p:pic>
            <p:nvPicPr>
              <p:cNvPr id="1492" name="Graphic 1491">
                <a:extLst>
                  <a:ext uri="{FF2B5EF4-FFF2-40B4-BE49-F238E27FC236}">
                    <a16:creationId xmlns:a16="http://schemas.microsoft.com/office/drawing/2014/main" id="{5DCC964D-8E97-5C1F-BEFF-A1D1F475F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037284" y="1507889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1538" name="Group 1537">
            <a:extLst>
              <a:ext uri="{FF2B5EF4-FFF2-40B4-BE49-F238E27FC236}">
                <a16:creationId xmlns:a16="http://schemas.microsoft.com/office/drawing/2014/main" id="{127CC3B4-01F9-89C2-EEDB-1658B5A1BFB7}"/>
              </a:ext>
            </a:extLst>
          </p:cNvPr>
          <p:cNvGrpSpPr/>
          <p:nvPr/>
        </p:nvGrpSpPr>
        <p:grpSpPr>
          <a:xfrm>
            <a:off x="11306716" y="9354095"/>
            <a:ext cx="10268712" cy="5102352"/>
            <a:chOff x="277620" y="928948"/>
            <a:chExt cx="11636759" cy="5867897"/>
          </a:xfrm>
        </p:grpSpPr>
        <p:grpSp>
          <p:nvGrpSpPr>
            <p:cNvPr id="1539" name="Group 1538">
              <a:extLst>
                <a:ext uri="{FF2B5EF4-FFF2-40B4-BE49-F238E27FC236}">
                  <a16:creationId xmlns:a16="http://schemas.microsoft.com/office/drawing/2014/main" id="{64498D7D-237F-7F53-53B4-5E7672A105B2}"/>
                </a:ext>
              </a:extLst>
            </p:cNvPr>
            <p:cNvGrpSpPr/>
            <p:nvPr/>
          </p:nvGrpSpPr>
          <p:grpSpPr>
            <a:xfrm>
              <a:off x="277620" y="3404116"/>
              <a:ext cx="11636759" cy="3392729"/>
              <a:chOff x="277620" y="1860702"/>
              <a:chExt cx="11636759" cy="3392729"/>
            </a:xfrm>
          </p:grpSpPr>
          <p:sp>
            <p:nvSpPr>
              <p:cNvPr id="1588" name="Rectangle: Rounded Corners 1587">
                <a:extLst>
                  <a:ext uri="{FF2B5EF4-FFF2-40B4-BE49-F238E27FC236}">
                    <a16:creationId xmlns:a16="http://schemas.microsoft.com/office/drawing/2014/main" id="{B2A1E4B4-729F-DCFA-7CF5-3D8B1465E6C5}"/>
                  </a:ext>
                </a:extLst>
              </p:cNvPr>
              <p:cNvSpPr/>
              <p:nvPr/>
            </p:nvSpPr>
            <p:spPr bwMode="auto">
              <a:xfrm>
                <a:off x="277620" y="1860702"/>
                <a:ext cx="11636759" cy="3392729"/>
              </a:xfrm>
              <a:prstGeom prst="roundRect">
                <a:avLst>
                  <a:gd name="adj" fmla="val 4645"/>
                </a:avLst>
              </a:prstGeom>
              <a:solidFill>
                <a:srgbClr val="243A5E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18288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User-owned environment (On-premises and Multicloud)</a:t>
                </a:r>
              </a:p>
            </p:txBody>
          </p:sp>
          <p:sp>
            <p:nvSpPr>
              <p:cNvPr id="1589" name="Rectangle: Rounded Corners 1588">
                <a:extLst>
                  <a:ext uri="{FF2B5EF4-FFF2-40B4-BE49-F238E27FC236}">
                    <a16:creationId xmlns:a16="http://schemas.microsoft.com/office/drawing/2014/main" id="{A3B0CEE5-4231-7A84-97EE-C97ECBA37C1C}"/>
                  </a:ext>
                </a:extLst>
              </p:cNvPr>
              <p:cNvSpPr/>
              <p:nvPr/>
            </p:nvSpPr>
            <p:spPr bwMode="auto">
              <a:xfrm>
                <a:off x="879821" y="2166604"/>
                <a:ext cx="10432369" cy="2994676"/>
              </a:xfrm>
              <a:prstGeom prst="roundRect">
                <a:avLst>
                  <a:gd name="adj" fmla="val 4645"/>
                </a:avLst>
              </a:prstGeom>
              <a:solidFill>
                <a:srgbClr val="201335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Windows Server Failover Cluster (WSFC)</a:t>
                </a:r>
                <a:endParaRPr kumimoji="0" lang="en-CA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90" name="Group 1589">
                <a:extLst>
                  <a:ext uri="{FF2B5EF4-FFF2-40B4-BE49-F238E27FC236}">
                    <a16:creationId xmlns:a16="http://schemas.microsoft.com/office/drawing/2014/main" id="{0C7BC21D-F7F6-DC06-61B9-6191A56F65A6}"/>
                  </a:ext>
                </a:extLst>
              </p:cNvPr>
              <p:cNvGrpSpPr/>
              <p:nvPr/>
            </p:nvGrpSpPr>
            <p:grpSpPr>
              <a:xfrm>
                <a:off x="996690" y="2682239"/>
                <a:ext cx="3123916" cy="2057401"/>
                <a:chOff x="996690" y="2682239"/>
                <a:chExt cx="3123916" cy="2057401"/>
              </a:xfrm>
            </p:grpSpPr>
            <p:sp>
              <p:nvSpPr>
                <p:cNvPr id="1632" name="Rectangle: Rounded Corners 1631">
                  <a:extLst>
                    <a:ext uri="{FF2B5EF4-FFF2-40B4-BE49-F238E27FC236}">
                      <a16:creationId xmlns:a16="http://schemas.microsoft.com/office/drawing/2014/main" id="{9C8A5BB4-C3AD-66F7-6F9F-DDBD0594EB7C}"/>
                    </a:ext>
                  </a:extLst>
                </p:cNvPr>
                <p:cNvSpPr/>
                <p:nvPr/>
              </p:nvSpPr>
              <p:spPr bwMode="auto">
                <a:xfrm>
                  <a:off x="996690" y="2682239"/>
                  <a:ext cx="3123916" cy="2057401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0000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SQL </a:t>
                  </a: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Server A</a:t>
                  </a:r>
                  <a:endParaRPr kumimoji="0" lang="en-CA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endParaRPr>
                </a:p>
              </p:txBody>
            </p:sp>
            <p:grpSp>
              <p:nvGrpSpPr>
                <p:cNvPr id="1633" name="Group 1632">
                  <a:extLst>
                    <a:ext uri="{FF2B5EF4-FFF2-40B4-BE49-F238E27FC236}">
                      <a16:creationId xmlns:a16="http://schemas.microsoft.com/office/drawing/2014/main" id="{B350826F-78F5-8EA0-D744-EA367E1E385C}"/>
                    </a:ext>
                  </a:extLst>
                </p:cNvPr>
                <p:cNvGrpSpPr/>
                <p:nvPr/>
              </p:nvGrpSpPr>
              <p:grpSpPr>
                <a:xfrm>
                  <a:off x="110993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642" name="Rectangle: Rounded Corners 1641">
                    <a:extLst>
                      <a:ext uri="{FF2B5EF4-FFF2-40B4-BE49-F238E27FC236}">
                        <a16:creationId xmlns:a16="http://schemas.microsoft.com/office/drawing/2014/main" id="{0E94F471-DAFB-6C67-9FF5-4ADFCD301B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9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Instance1</a:t>
                    </a: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, active)</a:t>
                    </a:r>
                  </a:p>
                </p:txBody>
              </p:sp>
              <p:pic>
                <p:nvPicPr>
                  <p:cNvPr id="1643" name="Graphic 1642">
                    <a:extLst>
                      <a:ext uri="{FF2B5EF4-FFF2-40B4-BE49-F238E27FC236}">
                        <a16:creationId xmlns:a16="http://schemas.microsoft.com/office/drawing/2014/main" id="{F7C26F47-6A8F-35F1-132D-3376097ACE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4" name="Group 1633">
                  <a:extLst>
                    <a:ext uri="{FF2B5EF4-FFF2-40B4-BE49-F238E27FC236}">
                      <a16:creationId xmlns:a16="http://schemas.microsoft.com/office/drawing/2014/main" id="{F509B488-7299-12EB-1E18-8A96121D11EC}"/>
                    </a:ext>
                  </a:extLst>
                </p:cNvPr>
                <p:cNvGrpSpPr/>
                <p:nvPr/>
              </p:nvGrpSpPr>
              <p:grpSpPr>
                <a:xfrm>
                  <a:off x="258821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640" name="Rectangle: Rounded Corners 1639">
                    <a:extLst>
                      <a:ext uri="{FF2B5EF4-FFF2-40B4-BE49-F238E27FC236}">
                        <a16:creationId xmlns:a16="http://schemas.microsoft.com/office/drawing/2014/main" id="{9C1F67B8-AA15-5600-BC28-3216A8E8E4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9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Instance2</a:t>
                    </a: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, passive)</a:t>
                    </a:r>
                  </a:p>
                </p:txBody>
              </p:sp>
              <p:pic>
                <p:nvPicPr>
                  <p:cNvPr id="1641" name="Graphic 1640">
                    <a:extLst>
                      <a:ext uri="{FF2B5EF4-FFF2-40B4-BE49-F238E27FC236}">
                        <a16:creationId xmlns:a16="http://schemas.microsoft.com/office/drawing/2014/main" id="{8A50B0AF-ADD7-C53E-7416-7FFDB35BBA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5" name="Group 1634">
                  <a:extLst>
                    <a:ext uri="{FF2B5EF4-FFF2-40B4-BE49-F238E27FC236}">
                      <a16:creationId xmlns:a16="http://schemas.microsoft.com/office/drawing/2014/main" id="{CD821467-54FB-F35A-A012-F54B639BDC0C}"/>
                    </a:ext>
                  </a:extLst>
                </p:cNvPr>
                <p:cNvGrpSpPr/>
                <p:nvPr/>
              </p:nvGrpSpPr>
              <p:grpSpPr>
                <a:xfrm>
                  <a:off x="1109938" y="3069453"/>
                  <a:ext cx="2897420" cy="328181"/>
                  <a:chOff x="987000" y="4191441"/>
                  <a:chExt cx="2897420" cy="328181"/>
                </a:xfrm>
              </p:grpSpPr>
              <p:sp>
                <p:nvSpPr>
                  <p:cNvPr id="1638" name="Rectangle: Rounded Corners 1637">
                    <a:extLst>
                      <a:ext uri="{FF2B5EF4-FFF2-40B4-BE49-F238E27FC236}">
                        <a16:creationId xmlns:a16="http://schemas.microsoft.com/office/drawing/2014/main" id="{523746C8-869E-4E8C-7993-8210903A09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7000" y="4191441"/>
                    <a:ext cx="2897420" cy="32818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C3C41">
                      <a:lumMod val="50000"/>
                    </a:srgb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Arc SQL extension</a:t>
                    </a:r>
                    <a:endParaRPr kumimoji="0" lang="en-CA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pic>
                <p:nvPicPr>
                  <p:cNvPr id="1639" name="Graphic 1638">
                    <a:extLst>
                      <a:ext uri="{FF2B5EF4-FFF2-40B4-BE49-F238E27FC236}">
                        <a16:creationId xmlns:a16="http://schemas.microsoft.com/office/drawing/2014/main" id="{D0E2AC63-EC8B-D7DF-024B-4441FDE68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3028" y="4241231"/>
                    <a:ext cx="228600" cy="228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36" name="Rectangle: Rounded Corners 1635">
                  <a:extLst>
                    <a:ext uri="{FF2B5EF4-FFF2-40B4-BE49-F238E27FC236}">
                      <a16:creationId xmlns:a16="http://schemas.microsoft.com/office/drawing/2014/main" id="{B7A509EE-6CFB-1468-7F90-936D486A79E3}"/>
                    </a:ext>
                  </a:extLst>
                </p:cNvPr>
                <p:cNvSpPr/>
                <p:nvPr/>
              </p:nvSpPr>
              <p:spPr bwMode="auto">
                <a:xfrm>
                  <a:off x="1109938" y="3451860"/>
                  <a:ext cx="2897420" cy="22538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Azure Arc Connected Machine Agent</a:t>
                  </a:r>
                </a:p>
              </p:txBody>
            </p:sp>
            <p:pic>
              <p:nvPicPr>
                <p:cNvPr id="1637" name="Graphic 1636">
                  <a:extLst>
                    <a:ext uri="{FF2B5EF4-FFF2-40B4-BE49-F238E27FC236}">
                      <a16:creationId xmlns:a16="http://schemas.microsoft.com/office/drawing/2014/main" id="{C88AF490-FD7C-8D11-8F23-0FFBE74D60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881" y="2736568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591" name="Group 1590">
                <a:extLst>
                  <a:ext uri="{FF2B5EF4-FFF2-40B4-BE49-F238E27FC236}">
                    <a16:creationId xmlns:a16="http://schemas.microsoft.com/office/drawing/2014/main" id="{B8EBF2EA-E0E7-94B6-F197-3E2A4FA25746}"/>
                  </a:ext>
                </a:extLst>
              </p:cNvPr>
              <p:cNvGrpSpPr/>
              <p:nvPr/>
            </p:nvGrpSpPr>
            <p:grpSpPr>
              <a:xfrm>
                <a:off x="996702" y="2457635"/>
                <a:ext cx="10198598" cy="173228"/>
                <a:chOff x="996690" y="2362063"/>
                <a:chExt cx="10198598" cy="173228"/>
              </a:xfrm>
            </p:grpSpPr>
            <p:sp>
              <p:nvSpPr>
                <p:cNvPr id="1630" name="Rectangle: Rounded Corners 1629">
                  <a:extLst>
                    <a:ext uri="{FF2B5EF4-FFF2-40B4-BE49-F238E27FC236}">
                      <a16:creationId xmlns:a16="http://schemas.microsoft.com/office/drawing/2014/main" id="{0797B7E1-0071-F4C2-FA54-529D465907A3}"/>
                    </a:ext>
                  </a:extLst>
                </p:cNvPr>
                <p:cNvSpPr/>
                <p:nvPr/>
              </p:nvSpPr>
              <p:spPr bwMode="auto">
                <a:xfrm>
                  <a:off x="996690" y="2364195"/>
                  <a:ext cx="5069746" cy="171096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0000"/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n</a:t>
                  </a:r>
                  <a:r>
                    <a:rPr kumimoji="0" lang="en-US" sz="800" b="0" i="1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etwork_name</a:t>
                  </a:r>
                  <a:r>
                    <a:rPr kumimoji="0" lang="en-US" sz="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\instance1</a:t>
                  </a:r>
                  <a:endParaRPr kumimoji="0" lang="en-CA" sz="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1" name="Rectangle: Rounded Corners 1630">
                  <a:extLst>
                    <a:ext uri="{FF2B5EF4-FFF2-40B4-BE49-F238E27FC236}">
                      <a16:creationId xmlns:a16="http://schemas.microsoft.com/office/drawing/2014/main" id="{178C906A-46B6-A9B4-2AB2-8EB0E8901630}"/>
                    </a:ext>
                  </a:extLst>
                </p:cNvPr>
                <p:cNvSpPr/>
                <p:nvPr/>
              </p:nvSpPr>
              <p:spPr bwMode="auto">
                <a:xfrm>
                  <a:off x="6125542" y="2362063"/>
                  <a:ext cx="5069746" cy="171096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0000"/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n</a:t>
                  </a:r>
                  <a:r>
                    <a:rPr kumimoji="0" lang="en-US" sz="800" b="0" i="1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etwork_name</a:t>
                  </a:r>
                  <a:r>
                    <a:rPr kumimoji="0" lang="en-US" sz="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\instance2</a:t>
                  </a:r>
                  <a:endParaRPr kumimoji="0" lang="en-CA" sz="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1592" name="Graphic 1591">
                <a:extLst>
                  <a:ext uri="{FF2B5EF4-FFF2-40B4-BE49-F238E27FC236}">
                    <a16:creationId xmlns:a16="http://schemas.microsoft.com/office/drawing/2014/main" id="{87691752-F8CD-6983-17CC-11A54BDB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50121" y="187456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1593" name="Group 1592">
                <a:extLst>
                  <a:ext uri="{FF2B5EF4-FFF2-40B4-BE49-F238E27FC236}">
                    <a16:creationId xmlns:a16="http://schemas.microsoft.com/office/drawing/2014/main" id="{B91B1DE3-EE26-C0DC-A07D-598013359C36}"/>
                  </a:ext>
                </a:extLst>
              </p:cNvPr>
              <p:cNvGrpSpPr/>
              <p:nvPr/>
            </p:nvGrpSpPr>
            <p:grpSpPr>
              <a:xfrm>
                <a:off x="4534048" y="2682238"/>
                <a:ext cx="3123916" cy="2057401"/>
                <a:chOff x="996690" y="2682239"/>
                <a:chExt cx="3123916" cy="2057401"/>
              </a:xfrm>
            </p:grpSpPr>
            <p:sp>
              <p:nvSpPr>
                <p:cNvPr id="1618" name="Rectangle: Rounded Corners 1617">
                  <a:extLst>
                    <a:ext uri="{FF2B5EF4-FFF2-40B4-BE49-F238E27FC236}">
                      <a16:creationId xmlns:a16="http://schemas.microsoft.com/office/drawing/2014/main" id="{E1A1F579-D3E0-EEF7-ACF8-A9A9ED69F40F}"/>
                    </a:ext>
                  </a:extLst>
                </p:cNvPr>
                <p:cNvSpPr/>
                <p:nvPr/>
              </p:nvSpPr>
              <p:spPr bwMode="auto">
                <a:xfrm>
                  <a:off x="996690" y="2682239"/>
                  <a:ext cx="3123916" cy="2057401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0000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SQL Server B</a:t>
                  </a:r>
                  <a:endParaRPr kumimoji="0" lang="en-CA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619" name="Group 1618">
                  <a:extLst>
                    <a:ext uri="{FF2B5EF4-FFF2-40B4-BE49-F238E27FC236}">
                      <a16:creationId xmlns:a16="http://schemas.microsoft.com/office/drawing/2014/main" id="{3D267D30-4BB1-7C17-E508-70CC7BAE1A41}"/>
                    </a:ext>
                  </a:extLst>
                </p:cNvPr>
                <p:cNvGrpSpPr/>
                <p:nvPr/>
              </p:nvGrpSpPr>
              <p:grpSpPr>
                <a:xfrm>
                  <a:off x="110993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628" name="Rectangle: Rounded Corners 1627">
                    <a:extLst>
                      <a:ext uri="{FF2B5EF4-FFF2-40B4-BE49-F238E27FC236}">
                        <a16:creationId xmlns:a16="http://schemas.microsoft.com/office/drawing/2014/main" id="{A25A8E3E-8E0B-FF20-D901-B573EEA906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9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Instance1</a:t>
                    </a: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, passive)</a:t>
                    </a:r>
                  </a:p>
                </p:txBody>
              </p:sp>
              <p:pic>
                <p:nvPicPr>
                  <p:cNvPr id="1629" name="Graphic 1628">
                    <a:extLst>
                      <a:ext uri="{FF2B5EF4-FFF2-40B4-BE49-F238E27FC236}">
                        <a16:creationId xmlns:a16="http://schemas.microsoft.com/office/drawing/2014/main" id="{44B8DF06-390C-1F95-27AA-15FD35B1E7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0" name="Group 1619">
                  <a:extLst>
                    <a:ext uri="{FF2B5EF4-FFF2-40B4-BE49-F238E27FC236}">
                      <a16:creationId xmlns:a16="http://schemas.microsoft.com/office/drawing/2014/main" id="{D98F89D8-A7B4-1179-4516-ADC05A7125B2}"/>
                    </a:ext>
                  </a:extLst>
                </p:cNvPr>
                <p:cNvGrpSpPr/>
                <p:nvPr/>
              </p:nvGrpSpPr>
              <p:grpSpPr>
                <a:xfrm>
                  <a:off x="258821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626" name="Rectangle: Rounded Corners 1625">
                    <a:extLst>
                      <a:ext uri="{FF2B5EF4-FFF2-40B4-BE49-F238E27FC236}">
                        <a16:creationId xmlns:a16="http://schemas.microsoft.com/office/drawing/2014/main" id="{3035CB55-8C9B-2D2C-1A53-9A8DAF2DE8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9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Instance2</a:t>
                    </a: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, active)</a:t>
                    </a:r>
                  </a:p>
                </p:txBody>
              </p:sp>
              <p:pic>
                <p:nvPicPr>
                  <p:cNvPr id="1627" name="Graphic 1626">
                    <a:extLst>
                      <a:ext uri="{FF2B5EF4-FFF2-40B4-BE49-F238E27FC236}">
                        <a16:creationId xmlns:a16="http://schemas.microsoft.com/office/drawing/2014/main" id="{7285B70C-A8F9-D570-DBC1-6475A0F158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1" name="Group 1620">
                  <a:extLst>
                    <a:ext uri="{FF2B5EF4-FFF2-40B4-BE49-F238E27FC236}">
                      <a16:creationId xmlns:a16="http://schemas.microsoft.com/office/drawing/2014/main" id="{FF55C343-0729-EDE7-4DA4-534447902A45}"/>
                    </a:ext>
                  </a:extLst>
                </p:cNvPr>
                <p:cNvGrpSpPr/>
                <p:nvPr/>
              </p:nvGrpSpPr>
              <p:grpSpPr>
                <a:xfrm>
                  <a:off x="1109938" y="3069453"/>
                  <a:ext cx="2897420" cy="328181"/>
                  <a:chOff x="987000" y="4191441"/>
                  <a:chExt cx="2897420" cy="328181"/>
                </a:xfrm>
              </p:grpSpPr>
              <p:sp>
                <p:nvSpPr>
                  <p:cNvPr id="1624" name="Rectangle: Rounded Corners 1623">
                    <a:extLst>
                      <a:ext uri="{FF2B5EF4-FFF2-40B4-BE49-F238E27FC236}">
                        <a16:creationId xmlns:a16="http://schemas.microsoft.com/office/drawing/2014/main" id="{BD6B72DD-C5D9-D797-D73F-907088FD79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7000" y="4191441"/>
                    <a:ext cx="2897420" cy="32818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C3C41">
                      <a:lumMod val="50000"/>
                    </a:srgb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Arc SQL extension</a:t>
                    </a:r>
                    <a:endParaRPr kumimoji="0" lang="en-CA" sz="9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pic>
                <p:nvPicPr>
                  <p:cNvPr id="1625" name="Graphic 1624">
                    <a:extLst>
                      <a:ext uri="{FF2B5EF4-FFF2-40B4-BE49-F238E27FC236}">
                        <a16:creationId xmlns:a16="http://schemas.microsoft.com/office/drawing/2014/main" id="{5BBDC758-1894-8BE9-6B6C-D7466F3C5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3028" y="4241231"/>
                    <a:ext cx="228600" cy="228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22" name="Rectangle: Rounded Corners 1621">
                  <a:extLst>
                    <a:ext uri="{FF2B5EF4-FFF2-40B4-BE49-F238E27FC236}">
                      <a16:creationId xmlns:a16="http://schemas.microsoft.com/office/drawing/2014/main" id="{3D2212B4-DED8-8E8D-84C0-AD1BC5CBE258}"/>
                    </a:ext>
                  </a:extLst>
                </p:cNvPr>
                <p:cNvSpPr/>
                <p:nvPr/>
              </p:nvSpPr>
              <p:spPr bwMode="auto">
                <a:xfrm>
                  <a:off x="1109938" y="3451860"/>
                  <a:ext cx="2897420" cy="22538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Azure Arc Connected Machine Agent</a:t>
                  </a:r>
                </a:p>
              </p:txBody>
            </p:sp>
            <p:pic>
              <p:nvPicPr>
                <p:cNvPr id="1623" name="Graphic 1622">
                  <a:extLst>
                    <a:ext uri="{FF2B5EF4-FFF2-40B4-BE49-F238E27FC236}">
                      <a16:creationId xmlns:a16="http://schemas.microsoft.com/office/drawing/2014/main" id="{48DA358E-6DF7-560C-3340-A35D9E3C2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881" y="2736568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594" name="Group 1593">
                <a:extLst>
                  <a:ext uri="{FF2B5EF4-FFF2-40B4-BE49-F238E27FC236}">
                    <a16:creationId xmlns:a16="http://schemas.microsoft.com/office/drawing/2014/main" id="{8B0DA491-1AB2-19B7-0ACC-D77B06E9151E}"/>
                  </a:ext>
                </a:extLst>
              </p:cNvPr>
              <p:cNvGrpSpPr/>
              <p:nvPr/>
            </p:nvGrpSpPr>
            <p:grpSpPr>
              <a:xfrm>
                <a:off x="8071406" y="2682237"/>
                <a:ext cx="3123916" cy="2057401"/>
                <a:chOff x="996690" y="2682239"/>
                <a:chExt cx="3123916" cy="2057401"/>
              </a:xfrm>
            </p:grpSpPr>
            <p:sp>
              <p:nvSpPr>
                <p:cNvPr id="1606" name="Rectangle: Rounded Corners 1605">
                  <a:extLst>
                    <a:ext uri="{FF2B5EF4-FFF2-40B4-BE49-F238E27FC236}">
                      <a16:creationId xmlns:a16="http://schemas.microsoft.com/office/drawing/2014/main" id="{321AD79F-E8B7-99F4-09BC-E0E04F19F0F5}"/>
                    </a:ext>
                  </a:extLst>
                </p:cNvPr>
                <p:cNvSpPr/>
                <p:nvPr/>
              </p:nvSpPr>
              <p:spPr bwMode="auto">
                <a:xfrm>
                  <a:off x="996690" y="2682239"/>
                  <a:ext cx="3123916" cy="2057401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0000"/>
                </a:solidFill>
                <a:ln w="19050" cap="flat" cmpd="sng" algn="ctr">
                  <a:solidFill>
                    <a:srgbClr val="00CCFF"/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SQL </a:t>
                  </a: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Server C</a:t>
                  </a:r>
                  <a:endParaRPr kumimoji="0" lang="en-CA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endParaRPr>
                </a:p>
              </p:txBody>
            </p:sp>
            <p:grpSp>
              <p:nvGrpSpPr>
                <p:cNvPr id="1607" name="Group 1606">
                  <a:extLst>
                    <a:ext uri="{FF2B5EF4-FFF2-40B4-BE49-F238E27FC236}">
                      <a16:creationId xmlns:a16="http://schemas.microsoft.com/office/drawing/2014/main" id="{43B7BBBC-7179-AEBD-D818-9CF87FF57E5A}"/>
                    </a:ext>
                  </a:extLst>
                </p:cNvPr>
                <p:cNvGrpSpPr/>
                <p:nvPr/>
              </p:nvGrpSpPr>
              <p:grpSpPr>
                <a:xfrm>
                  <a:off x="110993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616" name="Rectangle: Rounded Corners 1615">
                    <a:extLst>
                      <a:ext uri="{FF2B5EF4-FFF2-40B4-BE49-F238E27FC236}">
                        <a16:creationId xmlns:a16="http://schemas.microsoft.com/office/drawing/2014/main" id="{43D7C425-6B26-62CE-D860-D0F4F2D813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9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Instance1</a:t>
                    </a: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, passive)</a:t>
                    </a:r>
                  </a:p>
                </p:txBody>
              </p:sp>
              <p:pic>
                <p:nvPicPr>
                  <p:cNvPr id="1617" name="Graphic 1616">
                    <a:extLst>
                      <a:ext uri="{FF2B5EF4-FFF2-40B4-BE49-F238E27FC236}">
                        <a16:creationId xmlns:a16="http://schemas.microsoft.com/office/drawing/2014/main" id="{44091023-2431-A545-EE29-06390E491B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8" name="Group 1607">
                  <a:extLst>
                    <a:ext uri="{FF2B5EF4-FFF2-40B4-BE49-F238E27FC236}">
                      <a16:creationId xmlns:a16="http://schemas.microsoft.com/office/drawing/2014/main" id="{E8BC09C3-D62D-0A24-794D-74F7A0FC3360}"/>
                    </a:ext>
                  </a:extLst>
                </p:cNvPr>
                <p:cNvGrpSpPr/>
                <p:nvPr/>
              </p:nvGrpSpPr>
              <p:grpSpPr>
                <a:xfrm>
                  <a:off x="2588218" y="3730520"/>
                  <a:ext cx="1419140" cy="844182"/>
                  <a:chOff x="3147780" y="4712822"/>
                  <a:chExt cx="1419140" cy="844182"/>
                </a:xfrm>
              </p:grpSpPr>
              <p:sp>
                <p:nvSpPr>
                  <p:cNvPr id="1614" name="Rectangle: Rounded Corners 1613">
                    <a:extLst>
                      <a:ext uri="{FF2B5EF4-FFF2-40B4-BE49-F238E27FC236}">
                        <a16:creationId xmlns:a16="http://schemas.microsoft.com/office/drawing/2014/main" id="{BEBA0222-0A5F-7480-2516-B5BA03B41B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7780" y="4712822"/>
                    <a:ext cx="1419140" cy="844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SQL Server service (</a:t>
                    </a:r>
                    <a:r>
                      <a:rPr kumimoji="0" lang="en-US" sz="9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Instance2</a:t>
                    </a: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 panose="020B0502040204020203" pitchFamily="34" charset="0"/>
                      </a:rPr>
                      <a:t>, passive)</a:t>
                    </a:r>
                  </a:p>
                </p:txBody>
              </p:sp>
              <p:pic>
                <p:nvPicPr>
                  <p:cNvPr id="1615" name="Graphic 1614">
                    <a:extLst>
                      <a:ext uri="{FF2B5EF4-FFF2-40B4-BE49-F238E27FC236}">
                        <a16:creationId xmlns:a16="http://schemas.microsoft.com/office/drawing/2014/main" id="{3B977B3E-248A-71F9-AEB8-14B115E9A2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4470" y="511850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9" name="Group 1608">
                  <a:extLst>
                    <a:ext uri="{FF2B5EF4-FFF2-40B4-BE49-F238E27FC236}">
                      <a16:creationId xmlns:a16="http://schemas.microsoft.com/office/drawing/2014/main" id="{89EDF278-4F82-4C6E-B2ED-589EE1C0BC58}"/>
                    </a:ext>
                  </a:extLst>
                </p:cNvPr>
                <p:cNvGrpSpPr/>
                <p:nvPr/>
              </p:nvGrpSpPr>
              <p:grpSpPr>
                <a:xfrm>
                  <a:off x="1109938" y="3069453"/>
                  <a:ext cx="2897420" cy="328181"/>
                  <a:chOff x="987000" y="4191441"/>
                  <a:chExt cx="2897420" cy="328181"/>
                </a:xfrm>
              </p:grpSpPr>
              <p:sp>
                <p:nvSpPr>
                  <p:cNvPr id="1612" name="Rectangle: Rounded Corners 1611">
                    <a:extLst>
                      <a:ext uri="{FF2B5EF4-FFF2-40B4-BE49-F238E27FC236}">
                        <a16:creationId xmlns:a16="http://schemas.microsoft.com/office/drawing/2014/main" id="{3D91F89D-90E4-0E6F-15D2-812B53C1AF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7000" y="4191441"/>
                    <a:ext cx="2897420" cy="32818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3C3C41">
                      <a:lumMod val="50000"/>
                    </a:srgb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Arc SQL extension</a:t>
                    </a:r>
                    <a:endParaRPr kumimoji="0" lang="en-CA" sz="9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pic>
                <p:nvPicPr>
                  <p:cNvPr id="1613" name="Graphic 1612">
                    <a:extLst>
                      <a:ext uri="{FF2B5EF4-FFF2-40B4-BE49-F238E27FC236}">
                        <a16:creationId xmlns:a16="http://schemas.microsoft.com/office/drawing/2014/main" id="{9615CDC6-6C93-097A-0F47-44C26187AA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3028" y="4241231"/>
                    <a:ext cx="228600" cy="228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10" name="Rectangle: Rounded Corners 1609">
                  <a:extLst>
                    <a:ext uri="{FF2B5EF4-FFF2-40B4-BE49-F238E27FC236}">
                      <a16:creationId xmlns:a16="http://schemas.microsoft.com/office/drawing/2014/main" id="{48DC9A34-DBC4-B3EA-8A3E-F44EDC0E4F7C}"/>
                    </a:ext>
                  </a:extLst>
                </p:cNvPr>
                <p:cNvSpPr/>
                <p:nvPr/>
              </p:nvSpPr>
              <p:spPr bwMode="auto">
                <a:xfrm>
                  <a:off x="1109938" y="3451860"/>
                  <a:ext cx="2897420" cy="225387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Azure Arc Connected Machine Agent</a:t>
                  </a:r>
                </a:p>
              </p:txBody>
            </p:sp>
            <p:pic>
              <p:nvPicPr>
                <p:cNvPr id="1611" name="Graphic 1610">
                  <a:extLst>
                    <a:ext uri="{FF2B5EF4-FFF2-40B4-BE49-F238E27FC236}">
                      <a16:creationId xmlns:a16="http://schemas.microsoft.com/office/drawing/2014/main" id="{5378AEB2-0CAD-7D9E-049F-E562B3B30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881" y="2736568"/>
                  <a:ext cx="274320" cy="274320"/>
                </a:xfrm>
                <a:prstGeom prst="rect">
                  <a:avLst/>
                </a:prstGeom>
              </p:spPr>
            </p:pic>
          </p:grpSp>
          <p:sp>
            <p:nvSpPr>
              <p:cNvPr id="1595" name="Rectangle: Rounded Corners 1594">
                <a:extLst>
                  <a:ext uri="{FF2B5EF4-FFF2-40B4-BE49-F238E27FC236}">
                    <a16:creationId xmlns:a16="http://schemas.microsoft.com/office/drawing/2014/main" id="{20C22716-A080-C51B-53F8-91366A98944C}"/>
                  </a:ext>
                </a:extLst>
              </p:cNvPr>
              <p:cNvSpPr/>
              <p:nvPr/>
            </p:nvSpPr>
            <p:spPr bwMode="auto">
              <a:xfrm>
                <a:off x="1109030" y="4658816"/>
                <a:ext cx="9973044" cy="429780"/>
              </a:xfrm>
              <a:prstGeom prst="roundRect">
                <a:avLst>
                  <a:gd name="adj" fmla="val 4645"/>
                </a:avLst>
              </a:prstGeom>
              <a:solidFill>
                <a:srgbClr val="F2F2F2">
                  <a:lumMod val="1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Cluster </a:t>
                </a:r>
                <a:b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</a:b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shared storage</a:t>
                </a:r>
                <a:endParaRPr kumimoji="0" lang="en-CA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96" name="Group 1595">
                <a:extLst>
                  <a:ext uri="{FF2B5EF4-FFF2-40B4-BE49-F238E27FC236}">
                    <a16:creationId xmlns:a16="http://schemas.microsoft.com/office/drawing/2014/main" id="{E8C63FB9-7A9F-257F-9CF5-1BE26EC9CEFB}"/>
                  </a:ext>
                </a:extLst>
              </p:cNvPr>
              <p:cNvGrpSpPr/>
              <p:nvPr/>
            </p:nvGrpSpPr>
            <p:grpSpPr>
              <a:xfrm>
                <a:off x="7603218" y="4709080"/>
                <a:ext cx="2216252" cy="318063"/>
                <a:chOff x="2746909" y="5602525"/>
                <a:chExt cx="2216252" cy="318063"/>
              </a:xfrm>
            </p:grpSpPr>
            <p:sp>
              <p:nvSpPr>
                <p:cNvPr id="1604" name="Rectangle: Rounded Corners 1603">
                  <a:extLst>
                    <a:ext uri="{FF2B5EF4-FFF2-40B4-BE49-F238E27FC236}">
                      <a16:creationId xmlns:a16="http://schemas.microsoft.com/office/drawing/2014/main" id="{15CE2357-1F7B-AF2C-F13E-D8D925451CB0}"/>
                    </a:ext>
                  </a:extLst>
                </p:cNvPr>
                <p:cNvSpPr/>
                <p:nvPr/>
              </p:nvSpPr>
              <p:spPr bwMode="auto">
                <a:xfrm>
                  <a:off x="2746909" y="5602525"/>
                  <a:ext cx="2216252" cy="31806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solidFill>
                    <a:srgbClr val="FFC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Instance2</a:t>
                  </a: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 shared storage</a:t>
                  </a:r>
                  <a:endParaRPr kumimoji="0" lang="en-CA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</a:endParaRPr>
                </a:p>
              </p:txBody>
            </p:sp>
            <p:pic>
              <p:nvPicPr>
                <p:cNvPr id="1605" name="Graphic 1604">
                  <a:extLst>
                    <a:ext uri="{FF2B5EF4-FFF2-40B4-BE49-F238E27FC236}">
                      <a16:creationId xmlns:a16="http://schemas.microsoft.com/office/drawing/2014/main" id="{60B0C7CA-CA85-077C-6D8B-BC1498018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0588" y="5624396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597" name="Group 1596">
                <a:extLst>
                  <a:ext uri="{FF2B5EF4-FFF2-40B4-BE49-F238E27FC236}">
                    <a16:creationId xmlns:a16="http://schemas.microsoft.com/office/drawing/2014/main" id="{4FE56E89-74EF-1470-E42E-20751FA46213}"/>
                  </a:ext>
                </a:extLst>
              </p:cNvPr>
              <p:cNvGrpSpPr/>
              <p:nvPr/>
            </p:nvGrpSpPr>
            <p:grpSpPr>
              <a:xfrm>
                <a:off x="2372542" y="4709081"/>
                <a:ext cx="2216252" cy="318063"/>
                <a:chOff x="2746909" y="5602525"/>
                <a:chExt cx="2216252" cy="318063"/>
              </a:xfrm>
            </p:grpSpPr>
            <p:sp>
              <p:nvSpPr>
                <p:cNvPr id="1602" name="Rectangle: Rounded Corners 1601">
                  <a:extLst>
                    <a:ext uri="{FF2B5EF4-FFF2-40B4-BE49-F238E27FC236}">
                      <a16:creationId xmlns:a16="http://schemas.microsoft.com/office/drawing/2014/main" id="{7559DA6D-E9E2-A872-C557-FF6E4DC0AD0B}"/>
                    </a:ext>
                  </a:extLst>
                </p:cNvPr>
                <p:cNvSpPr/>
                <p:nvPr/>
              </p:nvSpPr>
              <p:spPr bwMode="auto">
                <a:xfrm>
                  <a:off x="2746909" y="5602525"/>
                  <a:ext cx="2216252" cy="31806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C3C41">
                    <a:lumMod val="50000"/>
                  </a:srgbClr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</a:rPr>
                    <a:t>Instance1</a:t>
                  </a: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</a:rPr>
                    <a:t> shared storage</a:t>
                  </a:r>
                  <a:endParaRPr kumimoji="0" lang="en-CA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</a:endParaRPr>
                </a:p>
              </p:txBody>
            </p:sp>
            <p:pic>
              <p:nvPicPr>
                <p:cNvPr id="1603" name="Graphic 1602">
                  <a:extLst>
                    <a:ext uri="{FF2B5EF4-FFF2-40B4-BE49-F238E27FC236}">
                      <a16:creationId xmlns:a16="http://schemas.microsoft.com/office/drawing/2014/main" id="{D344B333-E6AB-A2EC-7541-2F634B24A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0588" y="5624396"/>
                  <a:ext cx="274320" cy="274320"/>
                </a:xfrm>
                <a:prstGeom prst="rect">
                  <a:avLst/>
                </a:prstGeom>
              </p:spPr>
            </p:pic>
          </p:grpSp>
          <p:cxnSp>
            <p:nvCxnSpPr>
              <p:cNvPr id="1598" name="Connector: Elbow 1597">
                <a:extLst>
                  <a:ext uri="{FF2B5EF4-FFF2-40B4-BE49-F238E27FC236}">
                    <a16:creationId xmlns:a16="http://schemas.microsoft.com/office/drawing/2014/main" id="{B6721A18-A685-C242-2316-358D6E73DC03}"/>
                  </a:ext>
                </a:extLst>
              </p:cNvPr>
              <p:cNvCxnSpPr>
                <a:cxnSpLocks/>
                <a:stCxn id="1642" idx="2"/>
                <a:endCxn id="1602" idx="1"/>
              </p:cNvCxnSpPr>
              <p:nvPr/>
            </p:nvCxnSpPr>
            <p:spPr>
              <a:xfrm rot="16200000" flipH="1">
                <a:off x="1949320" y="4444890"/>
                <a:ext cx="293411" cy="553034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A1F30D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599" name="TextBox 1598">
                <a:extLst>
                  <a:ext uri="{FF2B5EF4-FFF2-40B4-BE49-F238E27FC236}">
                    <a16:creationId xmlns:a16="http://schemas.microsoft.com/office/drawing/2014/main" id="{119F2861-0089-D268-1F37-BD16F807634B}"/>
                  </a:ext>
                </a:extLst>
              </p:cNvPr>
              <p:cNvSpPr txBox="1"/>
              <p:nvPr/>
            </p:nvSpPr>
            <p:spPr>
              <a:xfrm>
                <a:off x="1822954" y="4577655"/>
                <a:ext cx="517821" cy="353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91440" rIns="91440" bIns="9144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</a:rPr>
                  <a:t>active</a:t>
                </a:r>
              </a:p>
            </p:txBody>
          </p:sp>
          <p:cxnSp>
            <p:nvCxnSpPr>
              <p:cNvPr id="1600" name="Connector: Elbow 1599">
                <a:extLst>
                  <a:ext uri="{FF2B5EF4-FFF2-40B4-BE49-F238E27FC236}">
                    <a16:creationId xmlns:a16="http://schemas.microsoft.com/office/drawing/2014/main" id="{7D188AB2-CCEB-0C56-0896-58C29CC6E452}"/>
                  </a:ext>
                </a:extLst>
              </p:cNvPr>
              <p:cNvCxnSpPr>
                <a:cxnSpLocks/>
                <a:stCxn id="1626" idx="2"/>
                <a:endCxn id="1604" idx="1"/>
              </p:cNvCxnSpPr>
              <p:nvPr/>
            </p:nvCxnSpPr>
            <p:spPr>
              <a:xfrm rot="16200000" flipH="1">
                <a:off x="7072477" y="4337370"/>
                <a:ext cx="293411" cy="768072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FFC000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601" name="TextBox 1600">
                <a:extLst>
                  <a:ext uri="{FF2B5EF4-FFF2-40B4-BE49-F238E27FC236}">
                    <a16:creationId xmlns:a16="http://schemas.microsoft.com/office/drawing/2014/main" id="{0E7A15D3-9B22-46AF-9B2C-A2FAD80CDE1C}"/>
                  </a:ext>
                </a:extLst>
              </p:cNvPr>
              <p:cNvSpPr txBox="1"/>
              <p:nvPr/>
            </p:nvSpPr>
            <p:spPr>
              <a:xfrm>
                <a:off x="6959953" y="4577656"/>
                <a:ext cx="517821" cy="353955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active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cxnSp>
          <p:nvCxnSpPr>
            <p:cNvPr id="1540" name="Straight Arrow Connector 1539">
              <a:extLst>
                <a:ext uri="{FF2B5EF4-FFF2-40B4-BE49-F238E27FC236}">
                  <a16:creationId xmlns:a16="http://schemas.microsoft.com/office/drawing/2014/main" id="{917872D2-ECE8-71D6-3F51-99D751119498}"/>
                </a:ext>
              </a:extLst>
            </p:cNvPr>
            <p:cNvCxnSpPr>
              <a:cxnSpLocks/>
              <a:stCxn id="1544" idx="2"/>
              <a:endCxn id="1588" idx="0"/>
            </p:cNvCxnSpPr>
            <p:nvPr/>
          </p:nvCxnSpPr>
          <p:spPr>
            <a:xfrm>
              <a:off x="6094337" y="3186900"/>
              <a:ext cx="1663" cy="217216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1541" name="Group 1540">
              <a:extLst>
                <a:ext uri="{FF2B5EF4-FFF2-40B4-BE49-F238E27FC236}">
                  <a16:creationId xmlns:a16="http://schemas.microsoft.com/office/drawing/2014/main" id="{70A25B00-5655-EE9F-15BD-70361E16455E}"/>
                </a:ext>
              </a:extLst>
            </p:cNvPr>
            <p:cNvGrpSpPr/>
            <p:nvPr/>
          </p:nvGrpSpPr>
          <p:grpSpPr>
            <a:xfrm>
              <a:off x="277620" y="928948"/>
              <a:ext cx="11636759" cy="1730093"/>
              <a:chOff x="277620" y="952244"/>
              <a:chExt cx="11636759" cy="1730093"/>
            </a:xfrm>
          </p:grpSpPr>
          <p:sp>
            <p:nvSpPr>
              <p:cNvPr id="1546" name="Rectangle: Rounded Corners 1545">
                <a:extLst>
                  <a:ext uri="{FF2B5EF4-FFF2-40B4-BE49-F238E27FC236}">
                    <a16:creationId xmlns:a16="http://schemas.microsoft.com/office/drawing/2014/main" id="{A5C7D855-ACF2-D600-EB1E-9363CEA76633}"/>
                  </a:ext>
                </a:extLst>
              </p:cNvPr>
              <p:cNvSpPr/>
              <p:nvPr/>
            </p:nvSpPr>
            <p:spPr bwMode="auto">
              <a:xfrm>
                <a:off x="277620" y="952244"/>
                <a:ext cx="11636759" cy="1730093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7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547" name="Group 1546">
                <a:extLst>
                  <a:ext uri="{FF2B5EF4-FFF2-40B4-BE49-F238E27FC236}">
                    <a16:creationId xmlns:a16="http://schemas.microsoft.com/office/drawing/2014/main" id="{11FFF787-C61C-25D6-949F-C7CBAF3CE285}"/>
                  </a:ext>
                </a:extLst>
              </p:cNvPr>
              <p:cNvGrpSpPr/>
              <p:nvPr/>
            </p:nvGrpSpPr>
            <p:grpSpPr>
              <a:xfrm>
                <a:off x="923407" y="1034842"/>
                <a:ext cx="3270482" cy="1557104"/>
                <a:chOff x="6835585" y="1810636"/>
                <a:chExt cx="3270482" cy="1557104"/>
              </a:xfrm>
            </p:grpSpPr>
            <p:grpSp>
              <p:nvGrpSpPr>
                <p:cNvPr id="1574" name="Group 1573">
                  <a:extLst>
                    <a:ext uri="{FF2B5EF4-FFF2-40B4-BE49-F238E27FC236}">
                      <a16:creationId xmlns:a16="http://schemas.microsoft.com/office/drawing/2014/main" id="{029B5694-F394-C97F-72BC-6C688CB2F83B}"/>
                    </a:ext>
                  </a:extLst>
                </p:cNvPr>
                <p:cNvGrpSpPr/>
                <p:nvPr/>
              </p:nvGrpSpPr>
              <p:grpSpPr>
                <a:xfrm>
                  <a:off x="6835585" y="1810636"/>
                  <a:ext cx="3270481" cy="1165501"/>
                  <a:chOff x="6835585" y="1810636"/>
                  <a:chExt cx="3270481" cy="1165501"/>
                </a:xfrm>
              </p:grpSpPr>
              <p:sp>
                <p:nvSpPr>
                  <p:cNvPr id="1578" name="Rectangle: Rounded Corners 1577">
                    <a:extLst>
                      <a:ext uri="{FF2B5EF4-FFF2-40B4-BE49-F238E27FC236}">
                        <a16:creationId xmlns:a16="http://schemas.microsoft.com/office/drawing/2014/main" id="{A80ABBE6-8E84-18C5-3AF8-DB9375EBCB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6" y="1812840"/>
                    <a:ext cx="3239330" cy="116329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579" name="Group 1578">
                    <a:extLst>
                      <a:ext uri="{FF2B5EF4-FFF2-40B4-BE49-F238E27FC236}">
                        <a16:creationId xmlns:a16="http://schemas.microsoft.com/office/drawing/2014/main" id="{D3AD4D45-7096-671A-0A0F-6D94BF7675F3}"/>
                      </a:ext>
                    </a:extLst>
                  </p:cNvPr>
                  <p:cNvGrpSpPr/>
                  <p:nvPr/>
                </p:nvGrpSpPr>
                <p:grpSpPr>
                  <a:xfrm>
                    <a:off x="7726748" y="1873550"/>
                    <a:ext cx="2314531" cy="1031656"/>
                    <a:chOff x="7045316" y="1873731"/>
                    <a:chExt cx="2314531" cy="1031656"/>
                  </a:xfrm>
                </p:grpSpPr>
                <p:sp>
                  <p:nvSpPr>
                    <p:cNvPr id="1582" name="Rectangle: Rounded Corners 1581">
                      <a:extLst>
                        <a:ext uri="{FF2B5EF4-FFF2-40B4-BE49-F238E27FC236}">
                          <a16:creationId xmlns:a16="http://schemas.microsoft.com/office/drawing/2014/main" id="{9A583526-30B0-114C-160D-5E2F830105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09382" y="1873731"/>
                      <a:ext cx="2250465" cy="692204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rgbClr val="000000"/>
                    </a:solidFill>
                    <a:ln w="12700" cap="flat" cmpd="sng" algn="ctr">
                      <a:solidFill>
                        <a:srgbClr val="A1F30D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endParaRPr>
                    </a:p>
                  </p:txBody>
                </p:sp>
                <p:sp>
                  <p:nvSpPr>
                    <p:cNvPr id="1583" name="Rectangle: Rounded Corners 1582">
                      <a:extLst>
                        <a:ext uri="{FF2B5EF4-FFF2-40B4-BE49-F238E27FC236}">
                          <a16:creationId xmlns:a16="http://schemas.microsoft.com/office/drawing/2014/main" id="{F35EC8D4-663C-1108-9F3B-094E3D5EBE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09381" y="2617112"/>
                      <a:ext cx="2250465" cy="28827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rgbClr val="000000"/>
                    </a:solidFill>
                    <a:ln w="12700" cap="flat" cmpd="sng" algn="ctr">
                      <a:solidFill>
                        <a:srgbClr val="FFC00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FCI 2 (passive)</a:t>
                      </a:r>
                      <a:endPara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endParaRPr>
                    </a:p>
                  </p:txBody>
                </p:sp>
                <p:grpSp>
                  <p:nvGrpSpPr>
                    <p:cNvPr id="1584" name="Group 1583">
                      <a:extLst>
                        <a:ext uri="{FF2B5EF4-FFF2-40B4-BE49-F238E27FC236}">
                          <a16:creationId xmlns:a16="http://schemas.microsoft.com/office/drawing/2014/main" id="{208F2B81-DDFB-7044-7EBA-E3AC0E2C61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7672" y="1941105"/>
                      <a:ext cx="763981" cy="557455"/>
                      <a:chOff x="3433264" y="4323103"/>
                      <a:chExt cx="763981" cy="557455"/>
                    </a:xfrm>
                  </p:grpSpPr>
                  <p:sp>
                    <p:nvSpPr>
                      <p:cNvPr id="1586" name="Rectangle: Rounded Corners 1585">
                        <a:extLst>
                          <a:ext uri="{FF2B5EF4-FFF2-40B4-BE49-F238E27FC236}">
                            <a16:creationId xmlns:a16="http://schemas.microsoft.com/office/drawing/2014/main" id="{4B03A7B6-E771-DA05-7B1D-55BC82C27BC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433264" y="4323103"/>
                        <a:ext cx="763981" cy="557455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rgbClr val="000000"/>
                      </a:solidFill>
                      <a:ln w="12700" cap="flat" cmpd="sng" algn="ctr">
                        <a:solidFill>
                          <a:srgbClr val="A1F30D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cs typeface="Segoe UI"/>
                          </a:rPr>
                          <a:t>FCI-1 assets</a:t>
                        </a:r>
                      </a:p>
                    </p:txBody>
                  </p:sp>
                  <p:pic>
                    <p:nvPicPr>
                      <p:cNvPr id="1587" name="Graphic 1586">
                        <a:extLst>
                          <a:ext uri="{FF2B5EF4-FFF2-40B4-BE49-F238E27FC236}">
                            <a16:creationId xmlns:a16="http://schemas.microsoft.com/office/drawing/2014/main" id="{8A152A4F-2EEE-A755-9787-573ABB738CF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672934" y="4556773"/>
                        <a:ext cx="284639" cy="27432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585" name="TextBox 1584">
                      <a:extLst>
                        <a:ext uri="{FF2B5EF4-FFF2-40B4-BE49-F238E27FC236}">
                          <a16:creationId xmlns:a16="http://schemas.microsoft.com/office/drawing/2014/main" id="{82D42617-1594-8D93-8C28-506BAFB98C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45316" y="1972853"/>
                      <a:ext cx="1502645" cy="4955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tIns="91440" bIns="9144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FCI 1 (active)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n</a:t>
                      </a:r>
                      <a:r>
                        <a:rPr kumimoji="0" lang="en-US" sz="800" b="0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etwork_name</a:t>
                      </a:r>
                      <a:r>
                        <a:rPr kumimoji="0" lang="en-US" sz="8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\instance1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1580" name="TextBox 1579">
                    <a:extLst>
                      <a:ext uri="{FF2B5EF4-FFF2-40B4-BE49-F238E27FC236}">
                        <a16:creationId xmlns:a16="http://schemas.microsoft.com/office/drawing/2014/main" id="{D7992907-F849-B2FB-D41A-0234747213B0}"/>
                      </a:ext>
                    </a:extLst>
                  </p:cNvPr>
                  <p:cNvSpPr txBox="1"/>
                  <p:nvPr/>
                </p:nvSpPr>
                <p:spPr>
                  <a:xfrm>
                    <a:off x="6835585" y="1810636"/>
                    <a:ext cx="957381" cy="467220"/>
                  </a:xfrm>
                  <a:prstGeom prst="rect">
                    <a:avLst/>
                  </a:prstGeom>
                  <a:noFill/>
                </p:spPr>
                <p:txBody>
                  <a:bodyPr wrap="square" tIns="91440" bIns="91440">
                    <a:spAutoFit/>
                  </a:bodyPr>
                  <a:lstStyle/>
                  <a:p>
                    <a:pPr marL="0" marR="0" lvl="0" indent="0" algn="ctr" defTabSz="932546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Arc-enabled SQL Server A </a:t>
                    </a:r>
                  </a:p>
                </p:txBody>
              </p:sp>
              <p:pic>
                <p:nvPicPr>
                  <p:cNvPr id="1581" name="Graphic 1580" descr="Azure SQL">
                    <a:extLst>
                      <a:ext uri="{FF2B5EF4-FFF2-40B4-BE49-F238E27FC236}">
                        <a16:creationId xmlns:a16="http://schemas.microsoft.com/office/drawing/2014/main" id="{2E2ADD6C-8894-FBDC-9186-8C72CCC734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5199" y="2275411"/>
                    <a:ext cx="365760" cy="365760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575" name="Group 1574">
                  <a:extLst>
                    <a:ext uri="{FF2B5EF4-FFF2-40B4-BE49-F238E27FC236}">
                      <a16:creationId xmlns:a16="http://schemas.microsoft.com/office/drawing/2014/main" id="{7EAF999E-1E80-024D-45E0-3595DAB4100E}"/>
                    </a:ext>
                  </a:extLst>
                </p:cNvPr>
                <p:cNvGrpSpPr/>
                <p:nvPr/>
              </p:nvGrpSpPr>
              <p:grpSpPr>
                <a:xfrm>
                  <a:off x="6866737" y="3026039"/>
                  <a:ext cx="3239330" cy="341701"/>
                  <a:chOff x="6866737" y="3043511"/>
                  <a:chExt cx="3239330" cy="341701"/>
                </a:xfrm>
              </p:grpSpPr>
              <p:sp>
                <p:nvSpPr>
                  <p:cNvPr id="1576" name="Rectangle: Rounded Corners 1575">
                    <a:extLst>
                      <a:ext uri="{FF2B5EF4-FFF2-40B4-BE49-F238E27FC236}">
                        <a16:creationId xmlns:a16="http://schemas.microsoft.com/office/drawing/2014/main" id="{6F0A5B14-0F60-93C8-8D36-D4FCEEDDD2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7" y="3043511"/>
                    <a:ext cx="3239330" cy="3417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Arc-enabled server A </a:t>
                    </a:r>
                  </a:p>
                </p:txBody>
              </p:sp>
              <p:pic>
                <p:nvPicPr>
                  <p:cNvPr id="1577" name="Graphic 1576">
                    <a:extLst>
                      <a:ext uri="{FF2B5EF4-FFF2-40B4-BE49-F238E27FC236}">
                        <a16:creationId xmlns:a16="http://schemas.microsoft.com/office/drawing/2014/main" id="{1E687427-B5F2-6720-D94D-17484F6DC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7298" y="3083386"/>
                    <a:ext cx="274320" cy="27432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1548" name="Group 1547">
                <a:extLst>
                  <a:ext uri="{FF2B5EF4-FFF2-40B4-BE49-F238E27FC236}">
                    <a16:creationId xmlns:a16="http://schemas.microsoft.com/office/drawing/2014/main" id="{ABFC6714-D5CB-DE83-9782-1E280990E10C}"/>
                  </a:ext>
                </a:extLst>
              </p:cNvPr>
              <p:cNvGrpSpPr/>
              <p:nvPr/>
            </p:nvGrpSpPr>
            <p:grpSpPr>
              <a:xfrm>
                <a:off x="4460311" y="1034842"/>
                <a:ext cx="3270482" cy="1557104"/>
                <a:chOff x="6835585" y="1810636"/>
                <a:chExt cx="3270482" cy="1557104"/>
              </a:xfrm>
            </p:grpSpPr>
            <p:grpSp>
              <p:nvGrpSpPr>
                <p:cNvPr id="1560" name="Group 1559">
                  <a:extLst>
                    <a:ext uri="{FF2B5EF4-FFF2-40B4-BE49-F238E27FC236}">
                      <a16:creationId xmlns:a16="http://schemas.microsoft.com/office/drawing/2014/main" id="{D884441F-26EC-C510-F408-19E67FDA09E4}"/>
                    </a:ext>
                  </a:extLst>
                </p:cNvPr>
                <p:cNvGrpSpPr/>
                <p:nvPr/>
              </p:nvGrpSpPr>
              <p:grpSpPr>
                <a:xfrm>
                  <a:off x="6835585" y="1810636"/>
                  <a:ext cx="3270481" cy="1165501"/>
                  <a:chOff x="6835585" y="1810636"/>
                  <a:chExt cx="3270481" cy="1165501"/>
                </a:xfrm>
              </p:grpSpPr>
              <p:sp>
                <p:nvSpPr>
                  <p:cNvPr id="1564" name="Rectangle: Rounded Corners 1563">
                    <a:extLst>
                      <a:ext uri="{FF2B5EF4-FFF2-40B4-BE49-F238E27FC236}">
                        <a16:creationId xmlns:a16="http://schemas.microsoft.com/office/drawing/2014/main" id="{67AF4AB1-DCE1-BBBE-9EDC-373DBEA99E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6" y="1812840"/>
                    <a:ext cx="3239330" cy="116329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565" name="Group 1564">
                    <a:extLst>
                      <a:ext uri="{FF2B5EF4-FFF2-40B4-BE49-F238E27FC236}">
                        <a16:creationId xmlns:a16="http://schemas.microsoft.com/office/drawing/2014/main" id="{E63DC92E-537C-B969-E92B-1F2BBA36B817}"/>
                      </a:ext>
                    </a:extLst>
                  </p:cNvPr>
                  <p:cNvGrpSpPr/>
                  <p:nvPr/>
                </p:nvGrpSpPr>
                <p:grpSpPr>
                  <a:xfrm>
                    <a:off x="7726748" y="1873550"/>
                    <a:ext cx="2314531" cy="1031656"/>
                    <a:chOff x="7045316" y="1873731"/>
                    <a:chExt cx="2314531" cy="1031656"/>
                  </a:xfrm>
                </p:grpSpPr>
                <p:sp>
                  <p:nvSpPr>
                    <p:cNvPr id="1568" name="Rectangle: Rounded Corners 1567">
                      <a:extLst>
                        <a:ext uri="{FF2B5EF4-FFF2-40B4-BE49-F238E27FC236}">
                          <a16:creationId xmlns:a16="http://schemas.microsoft.com/office/drawing/2014/main" id="{BF6DC897-B458-5EB0-D319-FE1D8C24D33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09382" y="1873731"/>
                      <a:ext cx="2250465" cy="692204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rgbClr val="000000"/>
                    </a:solidFill>
                    <a:ln w="12700" cap="flat" cmpd="sng" algn="ctr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endParaRPr>
                    </a:p>
                  </p:txBody>
                </p:sp>
                <p:sp>
                  <p:nvSpPr>
                    <p:cNvPr id="1569" name="Rectangle: Rounded Corners 1568">
                      <a:extLst>
                        <a:ext uri="{FF2B5EF4-FFF2-40B4-BE49-F238E27FC236}">
                          <a16:creationId xmlns:a16="http://schemas.microsoft.com/office/drawing/2014/main" id="{6C95C032-B281-5349-18BB-26214649039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09381" y="2617112"/>
                      <a:ext cx="2250465" cy="28827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rgbClr val="000000"/>
                    </a:solidFill>
                    <a:ln w="12700" cap="flat" cmpd="sng" algn="ctr">
                      <a:solidFill>
                        <a:srgbClr val="A1F30D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FCI 1 (passive)</a:t>
                      </a:r>
                      <a:endPara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endParaRPr>
                    </a:p>
                  </p:txBody>
                </p:sp>
                <p:grpSp>
                  <p:nvGrpSpPr>
                    <p:cNvPr id="1570" name="Group 1569">
                      <a:extLst>
                        <a:ext uri="{FF2B5EF4-FFF2-40B4-BE49-F238E27FC236}">
                          <a16:creationId xmlns:a16="http://schemas.microsoft.com/office/drawing/2014/main" id="{3015F51A-52A4-0910-A3DA-448F75FABF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7672" y="1941105"/>
                      <a:ext cx="763981" cy="557455"/>
                      <a:chOff x="3433264" y="4323103"/>
                      <a:chExt cx="763981" cy="557455"/>
                    </a:xfrm>
                  </p:grpSpPr>
                  <p:sp>
                    <p:nvSpPr>
                      <p:cNvPr id="1572" name="Rectangle: Rounded Corners 1571">
                        <a:extLst>
                          <a:ext uri="{FF2B5EF4-FFF2-40B4-BE49-F238E27FC236}">
                            <a16:creationId xmlns:a16="http://schemas.microsoft.com/office/drawing/2014/main" id="{7970EDE6-CF39-38D8-DB24-C5992208A09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433264" y="4323103"/>
                        <a:ext cx="763981" cy="557455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rgbClr val="000000"/>
                      </a:solidFill>
                      <a:ln w="12700" cap="flat" cmpd="sng" algn="ctr">
                        <a:solidFill>
                          <a:srgbClr val="FFC000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cs typeface="Segoe UI"/>
                          </a:rPr>
                          <a:t>FCI-2 assets</a:t>
                        </a:r>
                      </a:p>
                    </p:txBody>
                  </p:sp>
                  <p:pic>
                    <p:nvPicPr>
                      <p:cNvPr id="1573" name="Graphic 1572">
                        <a:extLst>
                          <a:ext uri="{FF2B5EF4-FFF2-40B4-BE49-F238E27FC236}">
                            <a16:creationId xmlns:a16="http://schemas.microsoft.com/office/drawing/2014/main" id="{3773BC42-8B4D-F897-670F-4D93E99F462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672934" y="4556773"/>
                        <a:ext cx="284639" cy="27432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571" name="TextBox 1570">
                      <a:extLst>
                        <a:ext uri="{FF2B5EF4-FFF2-40B4-BE49-F238E27FC236}">
                          <a16:creationId xmlns:a16="http://schemas.microsoft.com/office/drawing/2014/main" id="{1EFBEFD8-49B4-F04B-9638-5A7655A867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45316" y="1972853"/>
                      <a:ext cx="1502645" cy="4955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tIns="91440" bIns="9144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FCI 2 (active)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n</a:t>
                      </a:r>
                      <a:r>
                        <a:rPr kumimoji="0" lang="en-US" sz="800" b="0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etwork_name</a:t>
                      </a:r>
                      <a:r>
                        <a:rPr kumimoji="0" lang="en-US" sz="8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\instance2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cs typeface="Segoe UI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1566" name="TextBox 1565">
                    <a:extLst>
                      <a:ext uri="{FF2B5EF4-FFF2-40B4-BE49-F238E27FC236}">
                        <a16:creationId xmlns:a16="http://schemas.microsoft.com/office/drawing/2014/main" id="{A690F981-E1DA-F5D6-1033-825592AF31A8}"/>
                      </a:ext>
                    </a:extLst>
                  </p:cNvPr>
                  <p:cNvSpPr txBox="1"/>
                  <p:nvPr/>
                </p:nvSpPr>
                <p:spPr>
                  <a:xfrm>
                    <a:off x="6835585" y="1810636"/>
                    <a:ext cx="957381" cy="467220"/>
                  </a:xfrm>
                  <a:prstGeom prst="rect">
                    <a:avLst/>
                  </a:prstGeom>
                  <a:noFill/>
                </p:spPr>
                <p:txBody>
                  <a:bodyPr wrap="square" tIns="91440" bIns="91440">
                    <a:spAutoFit/>
                  </a:bodyPr>
                  <a:lstStyle/>
                  <a:p>
                    <a:pPr marL="0" marR="0" lvl="0" indent="0" algn="ctr" defTabSz="932546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Arc-enabled SQL Server B </a:t>
                    </a:r>
                  </a:p>
                </p:txBody>
              </p:sp>
              <p:pic>
                <p:nvPicPr>
                  <p:cNvPr id="1567" name="Graphic 1566" descr="Azure SQL">
                    <a:extLst>
                      <a:ext uri="{FF2B5EF4-FFF2-40B4-BE49-F238E27FC236}">
                        <a16:creationId xmlns:a16="http://schemas.microsoft.com/office/drawing/2014/main" id="{3CFDA31B-0BBD-EF2F-F6B9-1F30295615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5199" y="2275411"/>
                    <a:ext cx="365760" cy="365760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561" name="Group 1560">
                  <a:extLst>
                    <a:ext uri="{FF2B5EF4-FFF2-40B4-BE49-F238E27FC236}">
                      <a16:creationId xmlns:a16="http://schemas.microsoft.com/office/drawing/2014/main" id="{FA594184-2B82-FE1A-44D2-45FF0D7FE490}"/>
                    </a:ext>
                  </a:extLst>
                </p:cNvPr>
                <p:cNvGrpSpPr/>
                <p:nvPr/>
              </p:nvGrpSpPr>
              <p:grpSpPr>
                <a:xfrm>
                  <a:off x="6866737" y="3026039"/>
                  <a:ext cx="3239330" cy="341701"/>
                  <a:chOff x="6866737" y="3043511"/>
                  <a:chExt cx="3239330" cy="341701"/>
                </a:xfrm>
              </p:grpSpPr>
              <p:sp>
                <p:nvSpPr>
                  <p:cNvPr id="1562" name="Rectangle: Rounded Corners 1561">
                    <a:extLst>
                      <a:ext uri="{FF2B5EF4-FFF2-40B4-BE49-F238E27FC236}">
                        <a16:creationId xmlns:a16="http://schemas.microsoft.com/office/drawing/2014/main" id="{E64E3A03-FC05-84EA-1963-554F4101F2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7" y="3043511"/>
                    <a:ext cx="3239330" cy="3417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Arc-enabled server B </a:t>
                    </a:r>
                  </a:p>
                </p:txBody>
              </p:sp>
              <p:pic>
                <p:nvPicPr>
                  <p:cNvPr id="1563" name="Graphic 1562">
                    <a:extLst>
                      <a:ext uri="{FF2B5EF4-FFF2-40B4-BE49-F238E27FC236}">
                        <a16:creationId xmlns:a16="http://schemas.microsoft.com/office/drawing/2014/main" id="{E028E28D-536B-A56F-29A5-22A6E26C7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7298" y="3083386"/>
                    <a:ext cx="274320" cy="27432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1549" name="Group 1548">
                <a:extLst>
                  <a:ext uri="{FF2B5EF4-FFF2-40B4-BE49-F238E27FC236}">
                    <a16:creationId xmlns:a16="http://schemas.microsoft.com/office/drawing/2014/main" id="{419AD11C-667D-F041-0D6C-A76896FDC5DF}"/>
                  </a:ext>
                </a:extLst>
              </p:cNvPr>
              <p:cNvGrpSpPr/>
              <p:nvPr/>
            </p:nvGrpSpPr>
            <p:grpSpPr>
              <a:xfrm>
                <a:off x="7997215" y="1034842"/>
                <a:ext cx="3270482" cy="1557104"/>
                <a:chOff x="6835585" y="1810636"/>
                <a:chExt cx="3270482" cy="1557104"/>
              </a:xfrm>
            </p:grpSpPr>
            <p:grpSp>
              <p:nvGrpSpPr>
                <p:cNvPr id="1551" name="Group 1550">
                  <a:extLst>
                    <a:ext uri="{FF2B5EF4-FFF2-40B4-BE49-F238E27FC236}">
                      <a16:creationId xmlns:a16="http://schemas.microsoft.com/office/drawing/2014/main" id="{F936A629-2DCA-9A37-4685-E0EFCE575AB4}"/>
                    </a:ext>
                  </a:extLst>
                </p:cNvPr>
                <p:cNvGrpSpPr/>
                <p:nvPr/>
              </p:nvGrpSpPr>
              <p:grpSpPr>
                <a:xfrm>
                  <a:off x="6835585" y="1810636"/>
                  <a:ext cx="3270481" cy="1165501"/>
                  <a:chOff x="6835585" y="1810636"/>
                  <a:chExt cx="3270481" cy="1165501"/>
                </a:xfrm>
              </p:grpSpPr>
              <p:sp>
                <p:nvSpPr>
                  <p:cNvPr id="1555" name="Rectangle: Rounded Corners 1554">
                    <a:extLst>
                      <a:ext uri="{FF2B5EF4-FFF2-40B4-BE49-F238E27FC236}">
                        <a16:creationId xmlns:a16="http://schemas.microsoft.com/office/drawing/2014/main" id="{4CF36D36-9806-5BEC-8610-3AFD23A1A2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6" y="1812840"/>
                    <a:ext cx="3239330" cy="116329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9050" cap="flat" cmpd="sng" algn="ctr">
                    <a:solidFill>
                      <a:srgbClr val="00CCFF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endParaRPr>
                  </a:p>
                </p:txBody>
              </p:sp>
              <p:sp>
                <p:nvSpPr>
                  <p:cNvPr id="1556" name="Rectangle: Rounded Corners 1555">
                    <a:extLst>
                      <a:ext uri="{FF2B5EF4-FFF2-40B4-BE49-F238E27FC236}">
                        <a16:creationId xmlns:a16="http://schemas.microsoft.com/office/drawing/2014/main" id="{43E81D63-5477-9981-61C1-E7949F3820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90813" y="2424546"/>
                    <a:ext cx="2250465" cy="48463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FCI 2 (passive)</a:t>
                    </a:r>
                    <a:endPara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cs typeface="Segoe UI"/>
                    </a:endParaRPr>
                  </a:p>
                </p:txBody>
              </p:sp>
              <p:sp>
                <p:nvSpPr>
                  <p:cNvPr id="1557" name="TextBox 1556">
                    <a:extLst>
                      <a:ext uri="{FF2B5EF4-FFF2-40B4-BE49-F238E27FC236}">
                        <a16:creationId xmlns:a16="http://schemas.microsoft.com/office/drawing/2014/main" id="{798759D8-378E-6F38-F063-6864C622674C}"/>
                      </a:ext>
                    </a:extLst>
                  </p:cNvPr>
                  <p:cNvSpPr txBox="1"/>
                  <p:nvPr/>
                </p:nvSpPr>
                <p:spPr>
                  <a:xfrm>
                    <a:off x="6835585" y="1810636"/>
                    <a:ext cx="957381" cy="467220"/>
                  </a:xfrm>
                  <a:prstGeom prst="rect">
                    <a:avLst/>
                  </a:prstGeom>
                  <a:noFill/>
                </p:spPr>
                <p:txBody>
                  <a:bodyPr wrap="square" tIns="91440" bIns="91440">
                    <a:spAutoFit/>
                  </a:bodyPr>
                  <a:lstStyle/>
                  <a:p>
                    <a:pPr marL="0" marR="0" lvl="0" indent="0" algn="ctr" defTabSz="932546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Arc-enabled SQL Server C </a:t>
                    </a:r>
                  </a:p>
                </p:txBody>
              </p:sp>
              <p:pic>
                <p:nvPicPr>
                  <p:cNvPr id="1558" name="Graphic 1557" descr="Azure SQL">
                    <a:extLst>
                      <a:ext uri="{FF2B5EF4-FFF2-40B4-BE49-F238E27FC236}">
                        <a16:creationId xmlns:a16="http://schemas.microsoft.com/office/drawing/2014/main" id="{67C1277B-5709-A51C-2E70-006AB3FECC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5199" y="2275411"/>
                    <a:ext cx="365760" cy="365760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1559" name="Rectangle: Rounded Corners 1558">
                    <a:extLst>
                      <a:ext uri="{FF2B5EF4-FFF2-40B4-BE49-F238E27FC236}">
                        <a16:creationId xmlns:a16="http://schemas.microsoft.com/office/drawing/2014/main" id="{7F3ABF4D-0C80-7960-8831-081455A9AE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90813" y="1873549"/>
                    <a:ext cx="2250465" cy="483213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ys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FCI 1 (passive)</a:t>
                    </a:r>
                    <a:endPara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bold (Headings)"/>
                      <a:cs typeface="Segoe UI"/>
                    </a:endParaRPr>
                  </a:p>
                </p:txBody>
              </p:sp>
            </p:grpSp>
            <p:grpSp>
              <p:nvGrpSpPr>
                <p:cNvPr id="1552" name="Group 1551">
                  <a:extLst>
                    <a:ext uri="{FF2B5EF4-FFF2-40B4-BE49-F238E27FC236}">
                      <a16:creationId xmlns:a16="http://schemas.microsoft.com/office/drawing/2014/main" id="{2C13EC2F-AF26-666C-F83D-992D5333BBD1}"/>
                    </a:ext>
                  </a:extLst>
                </p:cNvPr>
                <p:cNvGrpSpPr/>
                <p:nvPr/>
              </p:nvGrpSpPr>
              <p:grpSpPr>
                <a:xfrm>
                  <a:off x="6866737" y="3026039"/>
                  <a:ext cx="3239330" cy="341701"/>
                  <a:chOff x="6866737" y="3043511"/>
                  <a:chExt cx="3239330" cy="341701"/>
                </a:xfrm>
              </p:grpSpPr>
              <p:sp>
                <p:nvSpPr>
                  <p:cNvPr id="1553" name="Rectangle: Rounded Corners 1552">
                    <a:extLst>
                      <a:ext uri="{FF2B5EF4-FFF2-40B4-BE49-F238E27FC236}">
                        <a16:creationId xmlns:a16="http://schemas.microsoft.com/office/drawing/2014/main" id="{D1F7542C-7301-A3BE-968E-19559AF1EB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6737" y="3043511"/>
                    <a:ext cx="3239330" cy="34170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2000"/>
                            <a:lumOff val="98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546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cs typeface="Segoe UI" pitchFamily="34" charset="0"/>
                      </a:rPr>
                      <a:t>Arc-enabled server C </a:t>
                    </a:r>
                  </a:p>
                </p:txBody>
              </p:sp>
              <p:pic>
                <p:nvPicPr>
                  <p:cNvPr id="1554" name="Graphic 1553">
                    <a:extLst>
                      <a:ext uri="{FF2B5EF4-FFF2-40B4-BE49-F238E27FC236}">
                        <a16:creationId xmlns:a16="http://schemas.microsoft.com/office/drawing/2014/main" id="{4089584D-FF67-EEE2-A4DF-8BB20BDE6C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7298" y="3083386"/>
                    <a:ext cx="274320" cy="274320"/>
                  </a:xfrm>
                  <a:prstGeom prst="rect">
                    <a:avLst/>
                  </a:prstGeom>
                  <a:effectLst/>
                </p:spPr>
              </p:pic>
            </p:grpSp>
          </p:grpSp>
          <p:pic>
            <p:nvPicPr>
              <p:cNvPr id="1550" name="Graphic 1549">
                <a:extLst>
                  <a:ext uri="{FF2B5EF4-FFF2-40B4-BE49-F238E27FC236}">
                    <a16:creationId xmlns:a16="http://schemas.microsoft.com/office/drawing/2014/main" id="{BF4F1A2C-FB13-CE68-D46C-00D5FEE87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46372" y="1034842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1542" name="Straight Arrow Connector 1541">
              <a:extLst>
                <a:ext uri="{FF2B5EF4-FFF2-40B4-BE49-F238E27FC236}">
                  <a16:creationId xmlns:a16="http://schemas.microsoft.com/office/drawing/2014/main" id="{7766A979-C965-CB19-956F-70E2C8C8900D}"/>
                </a:ext>
              </a:extLst>
            </p:cNvPr>
            <p:cNvCxnSpPr>
              <a:cxnSpLocks/>
              <a:stCxn id="1544" idx="0"/>
              <a:endCxn id="1546" idx="2"/>
            </p:cNvCxnSpPr>
            <p:nvPr/>
          </p:nvCxnSpPr>
          <p:spPr>
            <a:xfrm flipV="1">
              <a:off x="6094337" y="2659041"/>
              <a:ext cx="1663" cy="216158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1543" name="Group 1542">
              <a:extLst>
                <a:ext uri="{FF2B5EF4-FFF2-40B4-BE49-F238E27FC236}">
                  <a16:creationId xmlns:a16="http://schemas.microsoft.com/office/drawing/2014/main" id="{3630B289-A9AD-AC28-F2BD-FB6A38C18E13}"/>
                </a:ext>
              </a:extLst>
            </p:cNvPr>
            <p:cNvGrpSpPr/>
            <p:nvPr/>
          </p:nvGrpSpPr>
          <p:grpSpPr>
            <a:xfrm>
              <a:off x="3142062" y="2875199"/>
              <a:ext cx="5904549" cy="311701"/>
              <a:chOff x="3143277" y="2819988"/>
              <a:chExt cx="5904549" cy="311701"/>
            </a:xfrm>
          </p:grpSpPr>
          <p:sp>
            <p:nvSpPr>
              <p:cNvPr id="1544" name="Rectangle: Rounded Corners 1543">
                <a:extLst>
                  <a:ext uri="{FF2B5EF4-FFF2-40B4-BE49-F238E27FC236}">
                    <a16:creationId xmlns:a16="http://schemas.microsoft.com/office/drawing/2014/main" id="{712BAB57-8F18-EE01-5B62-5821958211B2}"/>
                  </a:ext>
                </a:extLst>
              </p:cNvPr>
              <p:cNvSpPr/>
              <p:nvPr/>
            </p:nvSpPr>
            <p:spPr bwMode="auto">
              <a:xfrm>
                <a:off x="3143277" y="2819988"/>
                <a:ext cx="5904549" cy="311701"/>
              </a:xfrm>
              <a:prstGeom prst="roundRect">
                <a:avLst>
                  <a:gd name="adj" fmla="val 4645"/>
                </a:avLst>
              </a:prstGeom>
              <a:solidFill>
                <a:srgbClr val="000000">
                  <a:lumMod val="95000"/>
                  <a:lumOff val="5000"/>
                </a:srgbClr>
              </a:solidFill>
              <a:ln w="19050" cap="flat" cmpd="sng" algn="ctr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Enterprise Firewall and Proxy (Outbound only via port 443)</a:t>
                </a:r>
              </a:p>
            </p:txBody>
          </p:sp>
          <p:pic>
            <p:nvPicPr>
              <p:cNvPr id="1545" name="Graphic 1544">
                <a:extLst>
                  <a:ext uri="{FF2B5EF4-FFF2-40B4-BE49-F238E27FC236}">
                    <a16:creationId xmlns:a16="http://schemas.microsoft.com/office/drawing/2014/main" id="{8BDE5760-10B5-F886-2BC9-68160F31E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257255" y="2839685"/>
                <a:ext cx="274320" cy="274320"/>
              </a:xfrm>
              <a:prstGeom prst="rect">
                <a:avLst/>
              </a:prstGeom>
            </p:spPr>
          </p:pic>
        </p:grpSp>
      </p:grpSp>
      <p:cxnSp>
        <p:nvCxnSpPr>
          <p:cNvPr id="1645" name="Straight Arrow Connector 1644">
            <a:extLst>
              <a:ext uri="{FF2B5EF4-FFF2-40B4-BE49-F238E27FC236}">
                <a16:creationId xmlns:a16="http://schemas.microsoft.com/office/drawing/2014/main" id="{A856502D-D1A9-E9E8-0921-EB56F71DA53D}"/>
              </a:ext>
            </a:extLst>
          </p:cNvPr>
          <p:cNvCxnSpPr>
            <a:cxnSpLocks/>
            <a:stCxn id="1800" idx="2"/>
            <a:endCxn id="1647" idx="0"/>
          </p:cNvCxnSpPr>
          <p:nvPr/>
        </p:nvCxnSpPr>
        <p:spPr>
          <a:xfrm>
            <a:off x="27545754" y="11690973"/>
            <a:ext cx="374" cy="159795"/>
          </a:xfrm>
          <a:prstGeom prst="straightConnector1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646" name="Group 1645">
            <a:extLst>
              <a:ext uri="{FF2B5EF4-FFF2-40B4-BE49-F238E27FC236}">
                <a16:creationId xmlns:a16="http://schemas.microsoft.com/office/drawing/2014/main" id="{381F16B2-F10E-8D17-A52C-C177ECA0CD62}"/>
              </a:ext>
            </a:extLst>
          </p:cNvPr>
          <p:cNvGrpSpPr/>
          <p:nvPr/>
        </p:nvGrpSpPr>
        <p:grpSpPr>
          <a:xfrm>
            <a:off x="25035921" y="11421836"/>
            <a:ext cx="5019667" cy="269137"/>
            <a:chOff x="3143277" y="2819988"/>
            <a:chExt cx="5904549" cy="311701"/>
          </a:xfrm>
        </p:grpSpPr>
        <p:sp>
          <p:nvSpPr>
            <p:cNvPr id="1800" name="Rectangle: Rounded Corners 1799">
              <a:extLst>
                <a:ext uri="{FF2B5EF4-FFF2-40B4-BE49-F238E27FC236}">
                  <a16:creationId xmlns:a16="http://schemas.microsoft.com/office/drawing/2014/main" id="{9B955842-4197-3BB7-1D6D-6F2371349595}"/>
                </a:ext>
              </a:extLst>
            </p:cNvPr>
            <p:cNvSpPr/>
            <p:nvPr/>
          </p:nvSpPr>
          <p:spPr bwMode="auto">
            <a:xfrm>
              <a:off x="3143277" y="2819988"/>
              <a:ext cx="5904549" cy="311701"/>
            </a:xfrm>
            <a:prstGeom prst="roundRect">
              <a:avLst>
                <a:gd name="adj" fmla="val 4645"/>
              </a:avLst>
            </a:prstGeom>
            <a:solidFill>
              <a:srgbClr val="000000">
                <a:lumMod val="95000"/>
                <a:lumOff val="5000"/>
              </a:srgbClr>
            </a:solidFill>
            <a:ln w="19050" cap="flat" cmpd="sng" algn="ctr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Enterprise Firewall and Proxy (Outbound only via port 443)</a:t>
              </a:r>
            </a:p>
          </p:txBody>
        </p:sp>
        <p:pic>
          <p:nvPicPr>
            <p:cNvPr id="1801" name="Graphic 1800">
              <a:extLst>
                <a:ext uri="{FF2B5EF4-FFF2-40B4-BE49-F238E27FC236}">
                  <a16:creationId xmlns:a16="http://schemas.microsoft.com/office/drawing/2014/main" id="{9DA85432-2622-EAA7-C48C-CFAFC5D1F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257255" y="2839685"/>
              <a:ext cx="274320" cy="274320"/>
            </a:xfrm>
            <a:prstGeom prst="rect">
              <a:avLst/>
            </a:prstGeom>
          </p:spPr>
        </p:pic>
      </p:grpSp>
      <p:sp>
        <p:nvSpPr>
          <p:cNvPr id="1647" name="Rectangle: Rounded Corners 1646">
            <a:extLst>
              <a:ext uri="{FF2B5EF4-FFF2-40B4-BE49-F238E27FC236}">
                <a16:creationId xmlns:a16="http://schemas.microsoft.com/office/drawing/2014/main" id="{4B4CB4DA-C8D9-F03D-A557-84528C00CE14}"/>
              </a:ext>
            </a:extLst>
          </p:cNvPr>
          <p:cNvSpPr/>
          <p:nvPr/>
        </p:nvSpPr>
        <p:spPr bwMode="auto">
          <a:xfrm>
            <a:off x="22412405" y="11850768"/>
            <a:ext cx="10267446" cy="2605679"/>
          </a:xfrm>
          <a:prstGeom prst="roundRect">
            <a:avLst>
              <a:gd name="adj" fmla="val 4645"/>
            </a:avLst>
          </a:prstGeom>
          <a:solidFill>
            <a:srgbClr val="243A5E">
              <a:lumMod val="50000"/>
            </a:srgb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8288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rPr>
              <a:t>User-owned environment (On-premises and Multicloud)</a:t>
            </a:r>
          </a:p>
        </p:txBody>
      </p:sp>
      <p:sp>
        <p:nvSpPr>
          <p:cNvPr id="1648" name="Rectangle: Rounded Corners 1647">
            <a:extLst>
              <a:ext uri="{FF2B5EF4-FFF2-40B4-BE49-F238E27FC236}">
                <a16:creationId xmlns:a16="http://schemas.microsoft.com/office/drawing/2014/main" id="{70DD0306-BADA-8FED-2491-5E19847EC35C}"/>
              </a:ext>
            </a:extLst>
          </p:cNvPr>
          <p:cNvSpPr/>
          <p:nvPr/>
        </p:nvSpPr>
        <p:spPr bwMode="auto">
          <a:xfrm>
            <a:off x="23104228" y="12073427"/>
            <a:ext cx="8868927" cy="2327702"/>
          </a:xfrm>
          <a:prstGeom prst="roundRect">
            <a:avLst>
              <a:gd name="adj" fmla="val 4645"/>
            </a:avLst>
          </a:prstGeom>
          <a:solidFill>
            <a:srgbClr val="201335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rPr>
              <a:t>Windows Server Failover Cluster (WSFC)</a:t>
            </a:r>
            <a:endParaRPr kumimoji="0" lang="en-CA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49" name="Rectangle: Rounded Corners 1648">
            <a:extLst>
              <a:ext uri="{FF2B5EF4-FFF2-40B4-BE49-F238E27FC236}">
                <a16:creationId xmlns:a16="http://schemas.microsoft.com/office/drawing/2014/main" id="{93E84983-A2A4-4559-F002-4833F222C257}"/>
              </a:ext>
            </a:extLst>
          </p:cNvPr>
          <p:cNvSpPr/>
          <p:nvPr/>
        </p:nvSpPr>
        <p:spPr bwMode="auto">
          <a:xfrm>
            <a:off x="23203593" y="12320854"/>
            <a:ext cx="8667370" cy="147732"/>
          </a:xfrm>
          <a:prstGeom prst="roundRect">
            <a:avLst>
              <a:gd name="adj" fmla="val 4645"/>
            </a:avLst>
          </a:prstGeom>
          <a:solidFill>
            <a:srgbClr val="000000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cs typeface="Segoe UI" pitchFamily="34" charset="0"/>
              </a:rPr>
              <a:t>AG1 listener1 </a:t>
            </a: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rPr>
              <a:t>/ </a:t>
            </a: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cs typeface="Segoe UI" pitchFamily="34" charset="0"/>
              </a:rPr>
              <a:t>AG2 listener2 </a:t>
            </a:r>
            <a:endParaRPr kumimoji="0" lang="en-CA" sz="800" b="0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pic>
        <p:nvPicPr>
          <p:cNvPr id="1650" name="Graphic 1649">
            <a:extLst>
              <a:ext uri="{FF2B5EF4-FFF2-40B4-BE49-F238E27FC236}">
                <a16:creationId xmlns:a16="http://schemas.microsoft.com/office/drawing/2014/main" id="{48005507-FB99-F1FB-CA24-0D837659AA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458387" y="11876043"/>
            <a:ext cx="388682" cy="394768"/>
          </a:xfrm>
          <a:prstGeom prst="rect">
            <a:avLst/>
          </a:prstGeom>
        </p:spPr>
      </p:pic>
      <p:grpSp>
        <p:nvGrpSpPr>
          <p:cNvPr id="1651" name="Group 1650">
            <a:extLst>
              <a:ext uri="{FF2B5EF4-FFF2-40B4-BE49-F238E27FC236}">
                <a16:creationId xmlns:a16="http://schemas.microsoft.com/office/drawing/2014/main" id="{1619048A-1233-0EEA-97E9-31AEAA09AC02}"/>
              </a:ext>
            </a:extLst>
          </p:cNvPr>
          <p:cNvGrpSpPr/>
          <p:nvPr/>
        </p:nvGrpSpPr>
        <p:grpSpPr>
          <a:xfrm>
            <a:off x="23203583" y="12514366"/>
            <a:ext cx="2655752" cy="1810921"/>
            <a:chOff x="996690" y="4314657"/>
            <a:chExt cx="3123916" cy="2097318"/>
          </a:xfrm>
        </p:grpSpPr>
        <p:sp>
          <p:nvSpPr>
            <p:cNvPr id="1786" name="Rectangle: Rounded Corners 1785">
              <a:extLst>
                <a:ext uri="{FF2B5EF4-FFF2-40B4-BE49-F238E27FC236}">
                  <a16:creationId xmlns:a16="http://schemas.microsoft.com/office/drawing/2014/main" id="{03CAFA86-F4A7-3A91-8C69-8483564C82D0}"/>
                </a:ext>
              </a:extLst>
            </p:cNvPr>
            <p:cNvSpPr/>
            <p:nvPr/>
          </p:nvSpPr>
          <p:spPr bwMode="auto">
            <a:xfrm>
              <a:off x="996690" y="4314657"/>
              <a:ext cx="3123916" cy="1974221"/>
            </a:xfrm>
            <a:prstGeom prst="roundRect">
              <a:avLst>
                <a:gd name="adj" fmla="val 4645"/>
              </a:avLst>
            </a:prstGeom>
            <a:solidFill>
              <a:srgbClr val="0000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SQL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Server A</a:t>
              </a:r>
              <a:endParaRPr kumimoji="0" lang="en-CA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grpSp>
          <p:nvGrpSpPr>
            <p:cNvPr id="1787" name="Group 1786">
              <a:extLst>
                <a:ext uri="{FF2B5EF4-FFF2-40B4-BE49-F238E27FC236}">
                  <a16:creationId xmlns:a16="http://schemas.microsoft.com/office/drawing/2014/main" id="{634FA951-13C3-C098-FE5E-A032FAF7EBBB}"/>
                </a:ext>
              </a:extLst>
            </p:cNvPr>
            <p:cNvGrpSpPr/>
            <p:nvPr/>
          </p:nvGrpSpPr>
          <p:grpSpPr>
            <a:xfrm>
              <a:off x="1109938" y="5279758"/>
              <a:ext cx="1419140" cy="777240"/>
              <a:chOff x="3147780" y="4712822"/>
              <a:chExt cx="1419140" cy="777240"/>
            </a:xfrm>
          </p:grpSpPr>
          <p:sp>
            <p:nvSpPr>
              <p:cNvPr id="1798" name="Rectangle: Rounded Corners 1797">
                <a:extLst>
                  <a:ext uri="{FF2B5EF4-FFF2-40B4-BE49-F238E27FC236}">
                    <a16:creationId xmlns:a16="http://schemas.microsoft.com/office/drawing/2014/main" id="{BF76998D-9FF5-EE72-9088-7ACC1A36EA39}"/>
                  </a:ext>
                </a:extLst>
              </p:cNvPr>
              <p:cNvSpPr/>
              <p:nvPr/>
            </p:nvSpPr>
            <p:spPr bwMode="auto">
              <a:xfrm>
                <a:off x="3147780" y="4712822"/>
                <a:ext cx="1419140" cy="77724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AG1 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primary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</a:p>
            </p:txBody>
          </p:sp>
          <p:pic>
            <p:nvPicPr>
              <p:cNvPr id="1799" name="Graphic 1798">
                <a:extLst>
                  <a:ext uri="{FF2B5EF4-FFF2-40B4-BE49-F238E27FC236}">
                    <a16:creationId xmlns:a16="http://schemas.microsoft.com/office/drawing/2014/main" id="{65E335E1-BA7A-AAC8-8324-9D3BC381B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674470" y="5083563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788" name="Group 1787">
              <a:extLst>
                <a:ext uri="{FF2B5EF4-FFF2-40B4-BE49-F238E27FC236}">
                  <a16:creationId xmlns:a16="http://schemas.microsoft.com/office/drawing/2014/main" id="{82E7FD2C-9EC4-E1C1-C053-FD06D6CBBBE0}"/>
                </a:ext>
              </a:extLst>
            </p:cNvPr>
            <p:cNvGrpSpPr/>
            <p:nvPr/>
          </p:nvGrpSpPr>
          <p:grpSpPr>
            <a:xfrm>
              <a:off x="2588218" y="5279758"/>
              <a:ext cx="1419140" cy="777240"/>
              <a:chOff x="3147780" y="4712822"/>
              <a:chExt cx="1419140" cy="777240"/>
            </a:xfrm>
          </p:grpSpPr>
          <p:sp>
            <p:nvSpPr>
              <p:cNvPr id="1796" name="Rectangle: Rounded Corners 1795">
                <a:extLst>
                  <a:ext uri="{FF2B5EF4-FFF2-40B4-BE49-F238E27FC236}">
                    <a16:creationId xmlns:a16="http://schemas.microsoft.com/office/drawing/2014/main" id="{BA9A3F66-5A9A-9990-A658-23416AE547B6}"/>
                  </a:ext>
                </a:extLst>
              </p:cNvPr>
              <p:cNvSpPr/>
              <p:nvPr/>
            </p:nvSpPr>
            <p:spPr bwMode="auto">
              <a:xfrm>
                <a:off x="3147780" y="4712822"/>
                <a:ext cx="1419140" cy="77724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AG2 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secondary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</a:p>
            </p:txBody>
          </p:sp>
          <p:pic>
            <p:nvPicPr>
              <p:cNvPr id="1797" name="Graphic 1796">
                <a:extLst>
                  <a:ext uri="{FF2B5EF4-FFF2-40B4-BE49-F238E27FC236}">
                    <a16:creationId xmlns:a16="http://schemas.microsoft.com/office/drawing/2014/main" id="{1DD69A51-FB5F-31A3-7E57-15AABAC38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674470" y="5083563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789" name="Group 1788">
              <a:extLst>
                <a:ext uri="{FF2B5EF4-FFF2-40B4-BE49-F238E27FC236}">
                  <a16:creationId xmlns:a16="http://schemas.microsoft.com/office/drawing/2014/main" id="{D454894B-7725-2EAC-AC2D-BE15F6F63CC7}"/>
                </a:ext>
              </a:extLst>
            </p:cNvPr>
            <p:cNvGrpSpPr/>
            <p:nvPr/>
          </p:nvGrpSpPr>
          <p:grpSpPr>
            <a:xfrm>
              <a:off x="1108268" y="4686905"/>
              <a:ext cx="2897420" cy="328181"/>
              <a:chOff x="987000" y="4191441"/>
              <a:chExt cx="2897420" cy="328181"/>
            </a:xfrm>
          </p:grpSpPr>
          <p:sp>
            <p:nvSpPr>
              <p:cNvPr id="1794" name="Rectangle: Rounded Corners 1793">
                <a:extLst>
                  <a:ext uri="{FF2B5EF4-FFF2-40B4-BE49-F238E27FC236}">
                    <a16:creationId xmlns:a16="http://schemas.microsoft.com/office/drawing/2014/main" id="{2014D5C3-2F8A-B7D6-D6CC-1A1549399EB7}"/>
                  </a:ext>
                </a:extLst>
              </p:cNvPr>
              <p:cNvSpPr/>
              <p:nvPr/>
            </p:nvSpPr>
            <p:spPr bwMode="auto">
              <a:xfrm>
                <a:off x="987000" y="4191441"/>
                <a:ext cx="2897420" cy="328181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 SQL extension</a:t>
                </a:r>
                <a:endParaRPr kumimoji="0" lang="en-CA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795" name="Graphic 1794">
                <a:extLst>
                  <a:ext uri="{FF2B5EF4-FFF2-40B4-BE49-F238E27FC236}">
                    <a16:creationId xmlns:a16="http://schemas.microsoft.com/office/drawing/2014/main" id="{C64FCED2-2A38-A282-5B7B-42AEEC992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33028" y="4241231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1790" name="Rectangle: Rounded Corners 1789">
              <a:extLst>
                <a:ext uri="{FF2B5EF4-FFF2-40B4-BE49-F238E27FC236}">
                  <a16:creationId xmlns:a16="http://schemas.microsoft.com/office/drawing/2014/main" id="{077165E8-0210-359D-E106-330443A4D6EF}"/>
                </a:ext>
              </a:extLst>
            </p:cNvPr>
            <p:cNvSpPr/>
            <p:nvPr/>
          </p:nvSpPr>
          <p:spPr bwMode="auto">
            <a:xfrm>
              <a:off x="1109938" y="5047878"/>
              <a:ext cx="2897420" cy="178607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Arc Connected Machine Agent</a:t>
              </a:r>
            </a:p>
          </p:txBody>
        </p:sp>
        <p:pic>
          <p:nvPicPr>
            <p:cNvPr id="1791" name="Graphic 1790">
              <a:extLst>
                <a:ext uri="{FF2B5EF4-FFF2-40B4-BE49-F238E27FC236}">
                  <a16:creationId xmlns:a16="http://schemas.microsoft.com/office/drawing/2014/main" id="{02CE9281-403D-4136-C6DD-BCCBD1CD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65498" y="4350380"/>
              <a:ext cx="274320" cy="274320"/>
            </a:xfrm>
            <a:prstGeom prst="rect">
              <a:avLst/>
            </a:prstGeom>
          </p:spPr>
        </p:pic>
        <p:sp>
          <p:nvSpPr>
            <p:cNvPr id="1792" name="Rectangle: Rounded Corners 1791">
              <a:extLst>
                <a:ext uri="{FF2B5EF4-FFF2-40B4-BE49-F238E27FC236}">
                  <a16:creationId xmlns:a16="http://schemas.microsoft.com/office/drawing/2014/main" id="{E90609D3-C502-3D50-777C-35D72093261F}"/>
                </a:ext>
              </a:extLst>
            </p:cNvPr>
            <p:cNvSpPr/>
            <p:nvPr/>
          </p:nvSpPr>
          <p:spPr bwMode="auto">
            <a:xfrm>
              <a:off x="1108268" y="6113935"/>
              <a:ext cx="2897420" cy="298040"/>
            </a:xfrm>
            <a:prstGeom prst="roundRect">
              <a:avLst>
                <a:gd name="adj" fmla="val 4645"/>
              </a:avLst>
            </a:prstGeom>
            <a:solidFill>
              <a:srgbClr val="F2F2F2">
                <a:lumMod val="1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local storage</a:t>
              </a:r>
              <a:endParaRPr kumimoji="0" lang="en-CA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793" name="Graphic 1792">
              <a:extLst>
                <a:ext uri="{FF2B5EF4-FFF2-40B4-BE49-F238E27FC236}">
                  <a16:creationId xmlns:a16="http://schemas.microsoft.com/office/drawing/2014/main" id="{5615EF43-61D3-8459-D1E5-DE40B320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888088" y="6148655"/>
              <a:ext cx="228600" cy="228600"/>
            </a:xfrm>
            <a:prstGeom prst="rect">
              <a:avLst/>
            </a:prstGeom>
          </p:spPr>
        </p:pic>
      </p:grpSp>
      <p:grpSp>
        <p:nvGrpSpPr>
          <p:cNvPr id="1652" name="Group 1651">
            <a:extLst>
              <a:ext uri="{FF2B5EF4-FFF2-40B4-BE49-F238E27FC236}">
                <a16:creationId xmlns:a16="http://schemas.microsoft.com/office/drawing/2014/main" id="{A191AA0B-F614-8316-C094-DED080CCC80A}"/>
              </a:ext>
            </a:extLst>
          </p:cNvPr>
          <p:cNvGrpSpPr/>
          <p:nvPr/>
        </p:nvGrpSpPr>
        <p:grpSpPr>
          <a:xfrm>
            <a:off x="26209397" y="12514366"/>
            <a:ext cx="2655752" cy="1810921"/>
            <a:chOff x="996690" y="4314657"/>
            <a:chExt cx="3123916" cy="2097318"/>
          </a:xfrm>
        </p:grpSpPr>
        <p:sp>
          <p:nvSpPr>
            <p:cNvPr id="1772" name="Rectangle: Rounded Corners 1771">
              <a:extLst>
                <a:ext uri="{FF2B5EF4-FFF2-40B4-BE49-F238E27FC236}">
                  <a16:creationId xmlns:a16="http://schemas.microsoft.com/office/drawing/2014/main" id="{83F8A26E-C764-F5E7-67DE-84F82C4E2AD7}"/>
                </a:ext>
              </a:extLst>
            </p:cNvPr>
            <p:cNvSpPr/>
            <p:nvPr/>
          </p:nvSpPr>
          <p:spPr bwMode="auto">
            <a:xfrm>
              <a:off x="996690" y="4314657"/>
              <a:ext cx="3123916" cy="1974221"/>
            </a:xfrm>
            <a:prstGeom prst="roundRect">
              <a:avLst>
                <a:gd name="adj" fmla="val 4645"/>
              </a:avLst>
            </a:prstGeom>
            <a:solidFill>
              <a:srgbClr val="0000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SQL Server B</a:t>
              </a:r>
              <a:endParaRPr kumimoji="0" lang="en-CA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grpSp>
          <p:nvGrpSpPr>
            <p:cNvPr id="1773" name="Group 1772">
              <a:extLst>
                <a:ext uri="{FF2B5EF4-FFF2-40B4-BE49-F238E27FC236}">
                  <a16:creationId xmlns:a16="http://schemas.microsoft.com/office/drawing/2014/main" id="{9CA98023-5061-7870-67FA-C0686B01A67B}"/>
                </a:ext>
              </a:extLst>
            </p:cNvPr>
            <p:cNvGrpSpPr/>
            <p:nvPr/>
          </p:nvGrpSpPr>
          <p:grpSpPr>
            <a:xfrm>
              <a:off x="1109938" y="5279758"/>
              <a:ext cx="1419140" cy="777240"/>
              <a:chOff x="3147780" y="4712822"/>
              <a:chExt cx="1419140" cy="777240"/>
            </a:xfrm>
          </p:grpSpPr>
          <p:sp>
            <p:nvSpPr>
              <p:cNvPr id="1784" name="Rectangle: Rounded Corners 1783">
                <a:extLst>
                  <a:ext uri="{FF2B5EF4-FFF2-40B4-BE49-F238E27FC236}">
                    <a16:creationId xmlns:a16="http://schemas.microsoft.com/office/drawing/2014/main" id="{61FCE5EE-EB7B-6AC9-7AEB-0A059ED26BFA}"/>
                  </a:ext>
                </a:extLst>
              </p:cNvPr>
              <p:cNvSpPr/>
              <p:nvPr/>
            </p:nvSpPr>
            <p:spPr bwMode="auto">
              <a:xfrm>
                <a:off x="3147780" y="4712822"/>
                <a:ext cx="1419140" cy="77724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AG1 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secondary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</a:p>
            </p:txBody>
          </p:sp>
          <p:pic>
            <p:nvPicPr>
              <p:cNvPr id="1785" name="Graphic 1784">
                <a:extLst>
                  <a:ext uri="{FF2B5EF4-FFF2-40B4-BE49-F238E27FC236}">
                    <a16:creationId xmlns:a16="http://schemas.microsoft.com/office/drawing/2014/main" id="{878FD4F3-FE70-1AE1-0124-7773992A8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674470" y="5083563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774" name="Group 1773">
              <a:extLst>
                <a:ext uri="{FF2B5EF4-FFF2-40B4-BE49-F238E27FC236}">
                  <a16:creationId xmlns:a16="http://schemas.microsoft.com/office/drawing/2014/main" id="{D2E72CF7-E56C-167D-DC55-4F63B108956A}"/>
                </a:ext>
              </a:extLst>
            </p:cNvPr>
            <p:cNvGrpSpPr/>
            <p:nvPr/>
          </p:nvGrpSpPr>
          <p:grpSpPr>
            <a:xfrm>
              <a:off x="2588218" y="5279758"/>
              <a:ext cx="1419140" cy="777240"/>
              <a:chOff x="3147780" y="4712822"/>
              <a:chExt cx="1419140" cy="777240"/>
            </a:xfrm>
          </p:grpSpPr>
          <p:sp>
            <p:nvSpPr>
              <p:cNvPr id="1782" name="Rectangle: Rounded Corners 1781">
                <a:extLst>
                  <a:ext uri="{FF2B5EF4-FFF2-40B4-BE49-F238E27FC236}">
                    <a16:creationId xmlns:a16="http://schemas.microsoft.com/office/drawing/2014/main" id="{111B4844-8530-CAA5-0B7F-74A9853703B5}"/>
                  </a:ext>
                </a:extLst>
              </p:cNvPr>
              <p:cNvSpPr/>
              <p:nvPr/>
            </p:nvSpPr>
            <p:spPr bwMode="auto">
              <a:xfrm>
                <a:off x="3147780" y="4712822"/>
                <a:ext cx="1419140" cy="77724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AG2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primary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</a:p>
            </p:txBody>
          </p:sp>
          <p:pic>
            <p:nvPicPr>
              <p:cNvPr id="1783" name="Graphic 1782">
                <a:extLst>
                  <a:ext uri="{FF2B5EF4-FFF2-40B4-BE49-F238E27FC236}">
                    <a16:creationId xmlns:a16="http://schemas.microsoft.com/office/drawing/2014/main" id="{7E0BBB0F-94B9-6CF6-7C39-DB6EF0699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674470" y="5083563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775" name="Group 1774">
              <a:extLst>
                <a:ext uri="{FF2B5EF4-FFF2-40B4-BE49-F238E27FC236}">
                  <a16:creationId xmlns:a16="http://schemas.microsoft.com/office/drawing/2014/main" id="{A8622743-933D-294D-BEA8-701E0D32BF5B}"/>
                </a:ext>
              </a:extLst>
            </p:cNvPr>
            <p:cNvGrpSpPr/>
            <p:nvPr/>
          </p:nvGrpSpPr>
          <p:grpSpPr>
            <a:xfrm>
              <a:off x="1108268" y="4686905"/>
              <a:ext cx="2897420" cy="328181"/>
              <a:chOff x="987000" y="4191441"/>
              <a:chExt cx="2897420" cy="328181"/>
            </a:xfrm>
          </p:grpSpPr>
          <p:sp>
            <p:nvSpPr>
              <p:cNvPr id="1780" name="Rectangle: Rounded Corners 1779">
                <a:extLst>
                  <a:ext uri="{FF2B5EF4-FFF2-40B4-BE49-F238E27FC236}">
                    <a16:creationId xmlns:a16="http://schemas.microsoft.com/office/drawing/2014/main" id="{A865BBE4-47D5-5EA4-F452-214EEDB36DB9}"/>
                  </a:ext>
                </a:extLst>
              </p:cNvPr>
              <p:cNvSpPr/>
              <p:nvPr/>
            </p:nvSpPr>
            <p:spPr bwMode="auto">
              <a:xfrm>
                <a:off x="987000" y="4191441"/>
                <a:ext cx="2897420" cy="328181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 SQL extension</a:t>
                </a:r>
                <a:endParaRPr kumimoji="0" lang="en-CA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781" name="Graphic 1780">
                <a:extLst>
                  <a:ext uri="{FF2B5EF4-FFF2-40B4-BE49-F238E27FC236}">
                    <a16:creationId xmlns:a16="http://schemas.microsoft.com/office/drawing/2014/main" id="{817E2E35-2229-570A-5C99-4454B47B6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33028" y="4241231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1776" name="Rectangle: Rounded Corners 1775">
              <a:extLst>
                <a:ext uri="{FF2B5EF4-FFF2-40B4-BE49-F238E27FC236}">
                  <a16:creationId xmlns:a16="http://schemas.microsoft.com/office/drawing/2014/main" id="{70127F6C-0293-3565-52FC-E06E83030A00}"/>
                </a:ext>
              </a:extLst>
            </p:cNvPr>
            <p:cNvSpPr/>
            <p:nvPr/>
          </p:nvSpPr>
          <p:spPr bwMode="auto">
            <a:xfrm>
              <a:off x="1109938" y="5047878"/>
              <a:ext cx="2897420" cy="178607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Arc Connected Machine Agent</a:t>
              </a:r>
            </a:p>
          </p:txBody>
        </p:sp>
        <p:pic>
          <p:nvPicPr>
            <p:cNvPr id="1777" name="Graphic 1776">
              <a:extLst>
                <a:ext uri="{FF2B5EF4-FFF2-40B4-BE49-F238E27FC236}">
                  <a16:creationId xmlns:a16="http://schemas.microsoft.com/office/drawing/2014/main" id="{F2826D5F-2103-293D-C8E3-F35AF88EC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65498" y="4350380"/>
              <a:ext cx="274320" cy="274320"/>
            </a:xfrm>
            <a:prstGeom prst="rect">
              <a:avLst/>
            </a:prstGeom>
          </p:spPr>
        </p:pic>
        <p:sp>
          <p:nvSpPr>
            <p:cNvPr id="1778" name="Rectangle: Rounded Corners 1777">
              <a:extLst>
                <a:ext uri="{FF2B5EF4-FFF2-40B4-BE49-F238E27FC236}">
                  <a16:creationId xmlns:a16="http://schemas.microsoft.com/office/drawing/2014/main" id="{8125E10E-7060-7A36-CB9C-1CD9AA13E507}"/>
                </a:ext>
              </a:extLst>
            </p:cNvPr>
            <p:cNvSpPr/>
            <p:nvPr/>
          </p:nvSpPr>
          <p:spPr bwMode="auto">
            <a:xfrm>
              <a:off x="1108268" y="6113935"/>
              <a:ext cx="2897420" cy="298040"/>
            </a:xfrm>
            <a:prstGeom prst="roundRect">
              <a:avLst>
                <a:gd name="adj" fmla="val 4645"/>
              </a:avLst>
            </a:prstGeom>
            <a:solidFill>
              <a:srgbClr val="F2F2F2">
                <a:lumMod val="1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local storage</a:t>
              </a:r>
              <a:endParaRPr kumimoji="0" lang="en-CA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779" name="Graphic 1778">
              <a:extLst>
                <a:ext uri="{FF2B5EF4-FFF2-40B4-BE49-F238E27FC236}">
                  <a16:creationId xmlns:a16="http://schemas.microsoft.com/office/drawing/2014/main" id="{13A7DFD4-2B0F-8F04-ADED-62B23E781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888088" y="6148655"/>
              <a:ext cx="228600" cy="228600"/>
            </a:xfrm>
            <a:prstGeom prst="rect">
              <a:avLst/>
            </a:prstGeom>
          </p:spPr>
        </p:pic>
      </p:grpSp>
      <p:grpSp>
        <p:nvGrpSpPr>
          <p:cNvPr id="1653" name="Group 1652">
            <a:extLst>
              <a:ext uri="{FF2B5EF4-FFF2-40B4-BE49-F238E27FC236}">
                <a16:creationId xmlns:a16="http://schemas.microsoft.com/office/drawing/2014/main" id="{00031773-33E0-F83E-BAEF-BA97F7A436A3}"/>
              </a:ext>
            </a:extLst>
          </p:cNvPr>
          <p:cNvGrpSpPr/>
          <p:nvPr/>
        </p:nvGrpSpPr>
        <p:grpSpPr>
          <a:xfrm>
            <a:off x="29215211" y="12514366"/>
            <a:ext cx="2655752" cy="1810921"/>
            <a:chOff x="996690" y="4314657"/>
            <a:chExt cx="3123916" cy="2097318"/>
          </a:xfrm>
        </p:grpSpPr>
        <p:sp>
          <p:nvSpPr>
            <p:cNvPr id="1758" name="Rectangle: Rounded Corners 1757">
              <a:extLst>
                <a:ext uri="{FF2B5EF4-FFF2-40B4-BE49-F238E27FC236}">
                  <a16:creationId xmlns:a16="http://schemas.microsoft.com/office/drawing/2014/main" id="{289750F6-52CD-ABCA-2A21-810737557FAA}"/>
                </a:ext>
              </a:extLst>
            </p:cNvPr>
            <p:cNvSpPr/>
            <p:nvPr/>
          </p:nvSpPr>
          <p:spPr bwMode="auto">
            <a:xfrm>
              <a:off x="996690" y="4314657"/>
              <a:ext cx="3123916" cy="1974221"/>
            </a:xfrm>
            <a:prstGeom prst="roundRect">
              <a:avLst>
                <a:gd name="adj" fmla="val 4645"/>
              </a:avLst>
            </a:prstGeom>
            <a:solidFill>
              <a:srgbClr val="0000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SQL Server C</a:t>
              </a:r>
              <a:endParaRPr kumimoji="0" lang="en-CA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grpSp>
          <p:nvGrpSpPr>
            <p:cNvPr id="1759" name="Group 1758">
              <a:extLst>
                <a:ext uri="{FF2B5EF4-FFF2-40B4-BE49-F238E27FC236}">
                  <a16:creationId xmlns:a16="http://schemas.microsoft.com/office/drawing/2014/main" id="{8DFF3068-6B61-CEB6-44FC-27F00992F021}"/>
                </a:ext>
              </a:extLst>
            </p:cNvPr>
            <p:cNvGrpSpPr/>
            <p:nvPr/>
          </p:nvGrpSpPr>
          <p:grpSpPr>
            <a:xfrm>
              <a:off x="1109938" y="5279758"/>
              <a:ext cx="1419140" cy="777240"/>
              <a:chOff x="3147780" y="4712822"/>
              <a:chExt cx="1419140" cy="777240"/>
            </a:xfrm>
          </p:grpSpPr>
          <p:sp>
            <p:nvSpPr>
              <p:cNvPr id="1770" name="Rectangle: Rounded Corners 1769">
                <a:extLst>
                  <a:ext uri="{FF2B5EF4-FFF2-40B4-BE49-F238E27FC236}">
                    <a16:creationId xmlns:a16="http://schemas.microsoft.com/office/drawing/2014/main" id="{B50E4FCB-A274-2773-D294-7960A003EDE4}"/>
                  </a:ext>
                </a:extLst>
              </p:cNvPr>
              <p:cNvSpPr/>
              <p:nvPr/>
            </p:nvSpPr>
            <p:spPr bwMode="auto">
              <a:xfrm>
                <a:off x="3147780" y="4712822"/>
                <a:ext cx="1419140" cy="77724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AG1 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secondary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</a:p>
            </p:txBody>
          </p:sp>
          <p:pic>
            <p:nvPicPr>
              <p:cNvPr id="1771" name="Graphic 1770">
                <a:extLst>
                  <a:ext uri="{FF2B5EF4-FFF2-40B4-BE49-F238E27FC236}">
                    <a16:creationId xmlns:a16="http://schemas.microsoft.com/office/drawing/2014/main" id="{DADEFEDB-9F03-397D-77C4-53486B8B5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674470" y="5083563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760" name="Group 1759">
              <a:extLst>
                <a:ext uri="{FF2B5EF4-FFF2-40B4-BE49-F238E27FC236}">
                  <a16:creationId xmlns:a16="http://schemas.microsoft.com/office/drawing/2014/main" id="{0435FE90-943E-DAED-CEEF-5B79F0E43DBF}"/>
                </a:ext>
              </a:extLst>
            </p:cNvPr>
            <p:cNvGrpSpPr/>
            <p:nvPr/>
          </p:nvGrpSpPr>
          <p:grpSpPr>
            <a:xfrm>
              <a:off x="2588218" y="5279758"/>
              <a:ext cx="1419140" cy="777240"/>
              <a:chOff x="3147780" y="4712822"/>
              <a:chExt cx="1419140" cy="777240"/>
            </a:xfrm>
          </p:grpSpPr>
          <p:sp>
            <p:nvSpPr>
              <p:cNvPr id="1768" name="Rectangle: Rounded Corners 1767">
                <a:extLst>
                  <a:ext uri="{FF2B5EF4-FFF2-40B4-BE49-F238E27FC236}">
                    <a16:creationId xmlns:a16="http://schemas.microsoft.com/office/drawing/2014/main" id="{CE1878BE-908D-26AE-03C5-83FC346C5989}"/>
                  </a:ext>
                </a:extLst>
              </p:cNvPr>
              <p:cNvSpPr/>
              <p:nvPr/>
            </p:nvSpPr>
            <p:spPr bwMode="auto">
              <a:xfrm>
                <a:off x="3147780" y="4712822"/>
                <a:ext cx="1419140" cy="77724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AG2 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secondary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</a:p>
            </p:txBody>
          </p:sp>
          <p:pic>
            <p:nvPicPr>
              <p:cNvPr id="1769" name="Graphic 1768">
                <a:extLst>
                  <a:ext uri="{FF2B5EF4-FFF2-40B4-BE49-F238E27FC236}">
                    <a16:creationId xmlns:a16="http://schemas.microsoft.com/office/drawing/2014/main" id="{416820E3-F891-5D27-85D7-ED1ACD79C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674470" y="5083563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761" name="Group 1760">
              <a:extLst>
                <a:ext uri="{FF2B5EF4-FFF2-40B4-BE49-F238E27FC236}">
                  <a16:creationId xmlns:a16="http://schemas.microsoft.com/office/drawing/2014/main" id="{8A522BA4-9950-44AD-4F3A-BB7459B60E59}"/>
                </a:ext>
              </a:extLst>
            </p:cNvPr>
            <p:cNvGrpSpPr/>
            <p:nvPr/>
          </p:nvGrpSpPr>
          <p:grpSpPr>
            <a:xfrm>
              <a:off x="1108268" y="4686905"/>
              <a:ext cx="2897420" cy="328181"/>
              <a:chOff x="987000" y="4191441"/>
              <a:chExt cx="2897420" cy="328181"/>
            </a:xfrm>
          </p:grpSpPr>
          <p:sp>
            <p:nvSpPr>
              <p:cNvPr id="1766" name="Rectangle: Rounded Corners 1765">
                <a:extLst>
                  <a:ext uri="{FF2B5EF4-FFF2-40B4-BE49-F238E27FC236}">
                    <a16:creationId xmlns:a16="http://schemas.microsoft.com/office/drawing/2014/main" id="{2C915FD1-4A23-6FF1-437B-994DB03C21D4}"/>
                  </a:ext>
                </a:extLst>
              </p:cNvPr>
              <p:cNvSpPr/>
              <p:nvPr/>
            </p:nvSpPr>
            <p:spPr bwMode="auto">
              <a:xfrm>
                <a:off x="987000" y="4191441"/>
                <a:ext cx="2897420" cy="328181"/>
              </a:xfrm>
              <a:prstGeom prst="roundRect">
                <a:avLst>
                  <a:gd name="adj" fmla="val 4645"/>
                </a:avLst>
              </a:prstGeom>
              <a:solidFill>
                <a:srgbClr val="3C3C41">
                  <a:lumMod val="50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cs typeface="Segoe UI" pitchFamily="34" charset="0"/>
                  </a:rPr>
                  <a:t>Arc SQL extension</a:t>
                </a:r>
                <a:endParaRPr kumimoji="0" lang="en-CA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767" name="Graphic 1766">
                <a:extLst>
                  <a:ext uri="{FF2B5EF4-FFF2-40B4-BE49-F238E27FC236}">
                    <a16:creationId xmlns:a16="http://schemas.microsoft.com/office/drawing/2014/main" id="{4A19A634-9785-B688-292D-A04EDC72F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33028" y="4241231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1762" name="Rectangle: Rounded Corners 1761">
              <a:extLst>
                <a:ext uri="{FF2B5EF4-FFF2-40B4-BE49-F238E27FC236}">
                  <a16:creationId xmlns:a16="http://schemas.microsoft.com/office/drawing/2014/main" id="{D5E2B34B-3D1E-27C7-5C92-42CF22F5F051}"/>
                </a:ext>
              </a:extLst>
            </p:cNvPr>
            <p:cNvSpPr/>
            <p:nvPr/>
          </p:nvSpPr>
          <p:spPr bwMode="auto">
            <a:xfrm>
              <a:off x="1109938" y="5047878"/>
              <a:ext cx="2897420" cy="178607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Azure Arc Connected Machine Agent</a:t>
              </a:r>
            </a:p>
          </p:txBody>
        </p:sp>
        <p:pic>
          <p:nvPicPr>
            <p:cNvPr id="1763" name="Graphic 1762">
              <a:extLst>
                <a:ext uri="{FF2B5EF4-FFF2-40B4-BE49-F238E27FC236}">
                  <a16:creationId xmlns:a16="http://schemas.microsoft.com/office/drawing/2014/main" id="{F484545A-DF70-44B3-E657-28741226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65498" y="4350380"/>
              <a:ext cx="274320" cy="274320"/>
            </a:xfrm>
            <a:prstGeom prst="rect">
              <a:avLst/>
            </a:prstGeom>
          </p:spPr>
        </p:pic>
        <p:sp>
          <p:nvSpPr>
            <p:cNvPr id="1764" name="Rectangle: Rounded Corners 1763">
              <a:extLst>
                <a:ext uri="{FF2B5EF4-FFF2-40B4-BE49-F238E27FC236}">
                  <a16:creationId xmlns:a16="http://schemas.microsoft.com/office/drawing/2014/main" id="{F1F9E987-C9F6-B8D1-EEBE-503D41AFAD5E}"/>
                </a:ext>
              </a:extLst>
            </p:cNvPr>
            <p:cNvSpPr/>
            <p:nvPr/>
          </p:nvSpPr>
          <p:spPr bwMode="auto">
            <a:xfrm>
              <a:off x="1108268" y="6113935"/>
              <a:ext cx="2897420" cy="298040"/>
            </a:xfrm>
            <a:prstGeom prst="roundRect">
              <a:avLst>
                <a:gd name="adj" fmla="val 4645"/>
              </a:avLst>
            </a:prstGeom>
            <a:solidFill>
              <a:srgbClr val="F2F2F2">
                <a:lumMod val="1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rPr>
                <a:t>local storage</a:t>
              </a:r>
              <a:endParaRPr kumimoji="0" lang="en-CA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765" name="Graphic 1764">
              <a:extLst>
                <a:ext uri="{FF2B5EF4-FFF2-40B4-BE49-F238E27FC236}">
                  <a16:creationId xmlns:a16="http://schemas.microsoft.com/office/drawing/2014/main" id="{A39F2E08-81E5-74D4-11C3-635BE2A8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888088" y="6148655"/>
              <a:ext cx="228600" cy="228600"/>
            </a:xfrm>
            <a:prstGeom prst="rect">
              <a:avLst/>
            </a:prstGeom>
          </p:spPr>
        </p:pic>
      </p:grpSp>
      <p:grpSp>
        <p:nvGrpSpPr>
          <p:cNvPr id="1654" name="Group 1653">
            <a:extLst>
              <a:ext uri="{FF2B5EF4-FFF2-40B4-BE49-F238E27FC236}">
                <a16:creationId xmlns:a16="http://schemas.microsoft.com/office/drawing/2014/main" id="{BD2DB7BA-5524-B822-DED6-07FA71D50AB8}"/>
              </a:ext>
            </a:extLst>
          </p:cNvPr>
          <p:cNvGrpSpPr/>
          <p:nvPr/>
        </p:nvGrpSpPr>
        <p:grpSpPr>
          <a:xfrm>
            <a:off x="22413670" y="9354095"/>
            <a:ext cx="10267447" cy="1905241"/>
            <a:chOff x="66041" y="899205"/>
            <a:chExt cx="12077424" cy="2206555"/>
          </a:xfrm>
        </p:grpSpPr>
        <p:sp>
          <p:nvSpPr>
            <p:cNvPr id="1657" name="Rectangle: Rounded Corners 1656">
              <a:extLst>
                <a:ext uri="{FF2B5EF4-FFF2-40B4-BE49-F238E27FC236}">
                  <a16:creationId xmlns:a16="http://schemas.microsoft.com/office/drawing/2014/main" id="{078185F2-B700-6EB2-D097-6C563B51346C}"/>
                </a:ext>
              </a:extLst>
            </p:cNvPr>
            <p:cNvSpPr/>
            <p:nvPr/>
          </p:nvSpPr>
          <p:spPr bwMode="auto">
            <a:xfrm>
              <a:off x="66041" y="899205"/>
              <a:ext cx="12077424" cy="2206555"/>
            </a:xfrm>
            <a:prstGeom prst="roundRect">
              <a:avLst>
                <a:gd name="adj" fmla="val 4645"/>
              </a:avLst>
            </a:prstGeom>
            <a:solidFill>
              <a:srgbClr val="3C3C41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  <p:grpSp>
          <p:nvGrpSpPr>
            <p:cNvPr id="1658" name="Group 1657">
              <a:extLst>
                <a:ext uri="{FF2B5EF4-FFF2-40B4-BE49-F238E27FC236}">
                  <a16:creationId xmlns:a16="http://schemas.microsoft.com/office/drawing/2014/main" id="{A065825D-204F-9F0E-405D-AE3C21A8E107}"/>
                </a:ext>
              </a:extLst>
            </p:cNvPr>
            <p:cNvGrpSpPr/>
            <p:nvPr/>
          </p:nvGrpSpPr>
          <p:grpSpPr>
            <a:xfrm>
              <a:off x="492817" y="996793"/>
              <a:ext cx="3678379" cy="2003979"/>
              <a:chOff x="1487690" y="4349336"/>
              <a:chExt cx="3678379" cy="2003979"/>
            </a:xfrm>
          </p:grpSpPr>
          <p:sp>
            <p:nvSpPr>
              <p:cNvPr id="1727" name="Rectangle: Rounded Corners 1726">
                <a:extLst>
                  <a:ext uri="{FF2B5EF4-FFF2-40B4-BE49-F238E27FC236}">
                    <a16:creationId xmlns:a16="http://schemas.microsoft.com/office/drawing/2014/main" id="{A9D8753C-9917-63CD-5EE3-54BB7008DAA8}"/>
                  </a:ext>
                </a:extLst>
              </p:cNvPr>
              <p:cNvSpPr/>
              <p:nvPr/>
            </p:nvSpPr>
            <p:spPr bwMode="auto">
              <a:xfrm>
                <a:off x="1487690" y="4349336"/>
                <a:ext cx="3678379" cy="1618516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gradFill>
                  <a:gsLst>
                    <a:gs pos="0">
                      <a:srgbClr val="50E6FF">
                        <a:lumMod val="2000"/>
                        <a:lumOff val="98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728" name="Group 1727">
                <a:extLst>
                  <a:ext uri="{FF2B5EF4-FFF2-40B4-BE49-F238E27FC236}">
                    <a16:creationId xmlns:a16="http://schemas.microsoft.com/office/drawing/2014/main" id="{558908B5-3AEF-317C-D2D3-B0D9944A2545}"/>
                  </a:ext>
                </a:extLst>
              </p:cNvPr>
              <p:cNvGrpSpPr/>
              <p:nvPr/>
            </p:nvGrpSpPr>
            <p:grpSpPr>
              <a:xfrm>
                <a:off x="1502739" y="4694898"/>
                <a:ext cx="701679" cy="830039"/>
                <a:chOff x="1147587" y="4229237"/>
                <a:chExt cx="701679" cy="830039"/>
              </a:xfrm>
            </p:grpSpPr>
            <p:sp>
              <p:nvSpPr>
                <p:cNvPr id="1756" name="TextBox 1755">
                  <a:extLst>
                    <a:ext uri="{FF2B5EF4-FFF2-40B4-BE49-F238E27FC236}">
                      <a16:creationId xmlns:a16="http://schemas.microsoft.com/office/drawing/2014/main" id="{8C45B275-FF05-F8FE-D1A6-595FC8FAB8EA}"/>
                    </a:ext>
                  </a:extLst>
                </p:cNvPr>
                <p:cNvSpPr txBox="1"/>
                <p:nvPr/>
              </p:nvSpPr>
              <p:spPr>
                <a:xfrm>
                  <a:off x="1147587" y="4229237"/>
                  <a:ext cx="701679" cy="438435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>
                  <a:sp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Arc-enabled SQL Server A </a:t>
                  </a:r>
                </a:p>
              </p:txBody>
            </p:sp>
            <p:pic>
              <p:nvPicPr>
                <p:cNvPr id="1757" name="Graphic 1756" descr="Azure SQL">
                  <a:extLst>
                    <a:ext uri="{FF2B5EF4-FFF2-40B4-BE49-F238E27FC236}">
                      <a16:creationId xmlns:a16="http://schemas.microsoft.com/office/drawing/2014/main" id="{54B566F9-830E-72B1-DFF3-1176ADEBC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5547" y="4693516"/>
                  <a:ext cx="365760" cy="36576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729" name="Group 1728">
                <a:extLst>
                  <a:ext uri="{FF2B5EF4-FFF2-40B4-BE49-F238E27FC236}">
                    <a16:creationId xmlns:a16="http://schemas.microsoft.com/office/drawing/2014/main" id="{0606CABB-31AA-B868-BECE-D80F720E6C10}"/>
                  </a:ext>
                </a:extLst>
              </p:cNvPr>
              <p:cNvGrpSpPr/>
              <p:nvPr/>
            </p:nvGrpSpPr>
            <p:grpSpPr>
              <a:xfrm>
                <a:off x="1490153" y="6011614"/>
                <a:ext cx="3675916" cy="341701"/>
                <a:chOff x="1490153" y="6029086"/>
                <a:chExt cx="3675916" cy="341701"/>
              </a:xfrm>
            </p:grpSpPr>
            <p:sp>
              <p:nvSpPr>
                <p:cNvPr id="1754" name="Rectangle: Rounded Corners 1753">
                  <a:extLst>
                    <a:ext uri="{FF2B5EF4-FFF2-40B4-BE49-F238E27FC236}">
                      <a16:creationId xmlns:a16="http://schemas.microsoft.com/office/drawing/2014/main" id="{10689B44-A9E9-F0E4-9F16-8B3F29070A96}"/>
                    </a:ext>
                  </a:extLst>
                </p:cNvPr>
                <p:cNvSpPr/>
                <p:nvPr/>
              </p:nvSpPr>
              <p:spPr bwMode="auto">
                <a:xfrm>
                  <a:off x="1490153" y="6029086"/>
                  <a:ext cx="3675916" cy="341701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0000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2000"/>
                          <a:lumOff val="98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Arc-enabled server A </a:t>
                  </a:r>
                </a:p>
              </p:txBody>
            </p:sp>
            <p:pic>
              <p:nvPicPr>
                <p:cNvPr id="1755" name="Graphic 1754">
                  <a:extLst>
                    <a:ext uri="{FF2B5EF4-FFF2-40B4-BE49-F238E27FC236}">
                      <a16:creationId xmlns:a16="http://schemas.microsoft.com/office/drawing/2014/main" id="{7B663211-9060-F713-4DE2-A7A7154E5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0714" y="6068961"/>
                  <a:ext cx="274320" cy="27432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730" name="Rectangle: Rounded Corners 1729">
                <a:extLst>
                  <a:ext uri="{FF2B5EF4-FFF2-40B4-BE49-F238E27FC236}">
                    <a16:creationId xmlns:a16="http://schemas.microsoft.com/office/drawing/2014/main" id="{E03C0583-E86B-263B-4BF5-4B93B142A456}"/>
                  </a:ext>
                </a:extLst>
              </p:cNvPr>
              <p:cNvSpPr/>
              <p:nvPr/>
            </p:nvSpPr>
            <p:spPr bwMode="auto">
              <a:xfrm>
                <a:off x="2248876" y="5167744"/>
                <a:ext cx="2860178" cy="73385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/>
                </a:endParaRPr>
              </a:p>
            </p:txBody>
          </p:sp>
          <p:sp>
            <p:nvSpPr>
              <p:cNvPr id="1731" name="TextBox 1730">
                <a:extLst>
                  <a:ext uri="{FF2B5EF4-FFF2-40B4-BE49-F238E27FC236}">
                    <a16:creationId xmlns:a16="http://schemas.microsoft.com/office/drawing/2014/main" id="{24B2731A-5D8C-0826-94B7-BD2E0747E649}"/>
                  </a:ext>
                </a:extLst>
              </p:cNvPr>
              <p:cNvSpPr txBox="1"/>
              <p:nvPr/>
            </p:nvSpPr>
            <p:spPr>
              <a:xfrm>
                <a:off x="2231116" y="5302974"/>
                <a:ext cx="1077478" cy="463387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AG2 </a:t>
                </a:r>
                <a:b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secondary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732" name="Group 1731">
                <a:extLst>
                  <a:ext uri="{FF2B5EF4-FFF2-40B4-BE49-F238E27FC236}">
                    <a16:creationId xmlns:a16="http://schemas.microsoft.com/office/drawing/2014/main" id="{79196E3B-0406-DB12-D9EB-2ABAC18BD903}"/>
                  </a:ext>
                </a:extLst>
              </p:cNvPr>
              <p:cNvGrpSpPr/>
              <p:nvPr/>
            </p:nvGrpSpPr>
            <p:grpSpPr>
              <a:xfrm>
                <a:off x="3292514" y="5226921"/>
                <a:ext cx="1764122" cy="503805"/>
                <a:chOff x="5678061" y="4736314"/>
                <a:chExt cx="1764122" cy="503805"/>
              </a:xfrm>
            </p:grpSpPr>
            <p:grpSp>
              <p:nvGrpSpPr>
                <p:cNvPr id="1745" name="Group 1744">
                  <a:extLst>
                    <a:ext uri="{FF2B5EF4-FFF2-40B4-BE49-F238E27FC236}">
                      <a16:creationId xmlns:a16="http://schemas.microsoft.com/office/drawing/2014/main" id="{CBBB8C0F-907D-9055-A2D2-20120A44ABB3}"/>
                    </a:ext>
                  </a:extLst>
                </p:cNvPr>
                <p:cNvGrpSpPr/>
                <p:nvPr/>
              </p:nvGrpSpPr>
              <p:grpSpPr>
                <a:xfrm>
                  <a:off x="5678061" y="4736314"/>
                  <a:ext cx="835877" cy="503736"/>
                  <a:chOff x="2495632" y="3320821"/>
                  <a:chExt cx="835877" cy="503736"/>
                </a:xfrm>
              </p:grpSpPr>
              <p:sp>
                <p:nvSpPr>
                  <p:cNvPr id="1749" name="Rectangle: Rounded Corners 1748">
                    <a:extLst>
                      <a:ext uri="{FF2B5EF4-FFF2-40B4-BE49-F238E27FC236}">
                        <a16:creationId xmlns:a16="http://schemas.microsoft.com/office/drawing/2014/main" id="{3E27E6FE-2780-4F43-9E8C-5AE5C50A46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5632" y="3320821"/>
                    <a:ext cx="835877" cy="5037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AG2 databases</a:t>
                    </a:r>
                  </a:p>
                </p:txBody>
              </p:sp>
              <p:grpSp>
                <p:nvGrpSpPr>
                  <p:cNvPr id="1750" name="Group 1749">
                    <a:extLst>
                      <a:ext uri="{FF2B5EF4-FFF2-40B4-BE49-F238E27FC236}">
                        <a16:creationId xmlns:a16="http://schemas.microsoft.com/office/drawing/2014/main" id="{8BCCDA22-EAC3-B161-249F-51E64F175021}"/>
                      </a:ext>
                    </a:extLst>
                  </p:cNvPr>
                  <p:cNvGrpSpPr/>
                  <p:nvPr/>
                </p:nvGrpSpPr>
                <p:grpSpPr>
                  <a:xfrm>
                    <a:off x="2571860" y="3541466"/>
                    <a:ext cx="676225" cy="228600"/>
                    <a:chOff x="2694545" y="3998377"/>
                    <a:chExt cx="676225" cy="228600"/>
                  </a:xfrm>
                </p:grpSpPr>
                <p:pic>
                  <p:nvPicPr>
                    <p:cNvPr id="1751" name="Graphic 1750">
                      <a:extLst>
                        <a:ext uri="{FF2B5EF4-FFF2-40B4-BE49-F238E27FC236}">
                          <a16:creationId xmlns:a16="http://schemas.microsoft.com/office/drawing/2014/main" id="{C9BF435B-0848-D950-4743-CE9372DD4F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94545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52" name="Graphic 1751">
                      <a:extLst>
                        <a:ext uri="{FF2B5EF4-FFF2-40B4-BE49-F238E27FC236}">
                          <a16:creationId xmlns:a16="http://schemas.microsoft.com/office/drawing/2014/main" id="{71144943-0FB4-3E31-593E-9965EF12E1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135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53" name="Graphic 1752">
                      <a:extLst>
                        <a:ext uri="{FF2B5EF4-FFF2-40B4-BE49-F238E27FC236}">
                          <a16:creationId xmlns:a16="http://schemas.microsoft.com/office/drawing/2014/main" id="{8B3B286F-A37F-6A3D-EB88-A69984C81D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421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746" name="Group 1745">
                  <a:extLst>
                    <a:ext uri="{FF2B5EF4-FFF2-40B4-BE49-F238E27FC236}">
                      <a16:creationId xmlns:a16="http://schemas.microsoft.com/office/drawing/2014/main" id="{AA0A53BF-FA4D-03EF-2DC5-C3FE410D3C05}"/>
                    </a:ext>
                  </a:extLst>
                </p:cNvPr>
                <p:cNvGrpSpPr/>
                <p:nvPr/>
              </p:nvGrpSpPr>
              <p:grpSpPr>
                <a:xfrm>
                  <a:off x="6545255" y="4736315"/>
                  <a:ext cx="896928" cy="503804"/>
                  <a:chOff x="1747260" y="3973591"/>
                  <a:chExt cx="896928" cy="508418"/>
                </a:xfrm>
              </p:grpSpPr>
              <p:sp>
                <p:nvSpPr>
                  <p:cNvPr id="1747" name="Rectangle: Rounded Corners 1746">
                    <a:extLst>
                      <a:ext uri="{FF2B5EF4-FFF2-40B4-BE49-F238E27FC236}">
                        <a16:creationId xmlns:a16="http://schemas.microsoft.com/office/drawing/2014/main" id="{F77166D4-EB90-BD9A-95DF-D990D7FC83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1" y="3973591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Health status</a:t>
                    </a:r>
                  </a:p>
                </p:txBody>
              </p:sp>
              <p:sp>
                <p:nvSpPr>
                  <p:cNvPr id="1748" name="Rectangle: Rounded Corners 1747">
                    <a:extLst>
                      <a:ext uri="{FF2B5EF4-FFF2-40B4-BE49-F238E27FC236}">
                        <a16:creationId xmlns:a16="http://schemas.microsoft.com/office/drawing/2014/main" id="{89B9510C-63B1-4638-B60F-16802F00FB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0" y="4256827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Manual failover</a:t>
                    </a:r>
                  </a:p>
                </p:txBody>
              </p:sp>
            </p:grpSp>
          </p:grpSp>
          <p:sp>
            <p:nvSpPr>
              <p:cNvPr id="1733" name="Rectangle: Rounded Corners 1732">
                <a:extLst>
                  <a:ext uri="{FF2B5EF4-FFF2-40B4-BE49-F238E27FC236}">
                    <a16:creationId xmlns:a16="http://schemas.microsoft.com/office/drawing/2014/main" id="{01270C49-18C4-14D7-7601-FDD0C17F8CAE}"/>
                  </a:ext>
                </a:extLst>
              </p:cNvPr>
              <p:cNvSpPr/>
              <p:nvPr/>
            </p:nvSpPr>
            <p:spPr bwMode="auto">
              <a:xfrm>
                <a:off x="2248876" y="4403055"/>
                <a:ext cx="2860178" cy="73385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/>
                </a:endParaRPr>
              </a:p>
            </p:txBody>
          </p:sp>
          <p:sp>
            <p:nvSpPr>
              <p:cNvPr id="1734" name="TextBox 1733">
                <a:extLst>
                  <a:ext uri="{FF2B5EF4-FFF2-40B4-BE49-F238E27FC236}">
                    <a16:creationId xmlns:a16="http://schemas.microsoft.com/office/drawing/2014/main" id="{0276BEE9-074B-8B08-6628-09654F81FE18}"/>
                  </a:ext>
                </a:extLst>
              </p:cNvPr>
              <p:cNvSpPr txBox="1"/>
              <p:nvPr/>
            </p:nvSpPr>
            <p:spPr>
              <a:xfrm>
                <a:off x="2231116" y="4538286"/>
                <a:ext cx="1077478" cy="463387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AG1 </a:t>
                </a:r>
                <a:b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primary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735" name="Group 1734">
                <a:extLst>
                  <a:ext uri="{FF2B5EF4-FFF2-40B4-BE49-F238E27FC236}">
                    <a16:creationId xmlns:a16="http://schemas.microsoft.com/office/drawing/2014/main" id="{7534F723-A5CB-61BD-74F4-813981C5BBFD}"/>
                  </a:ext>
                </a:extLst>
              </p:cNvPr>
              <p:cNvGrpSpPr/>
              <p:nvPr/>
            </p:nvGrpSpPr>
            <p:grpSpPr>
              <a:xfrm>
                <a:off x="3292513" y="4571604"/>
                <a:ext cx="1764122" cy="503805"/>
                <a:chOff x="5678061" y="4736314"/>
                <a:chExt cx="1764122" cy="503805"/>
              </a:xfrm>
            </p:grpSpPr>
            <p:grpSp>
              <p:nvGrpSpPr>
                <p:cNvPr id="1736" name="Group 1735">
                  <a:extLst>
                    <a:ext uri="{FF2B5EF4-FFF2-40B4-BE49-F238E27FC236}">
                      <a16:creationId xmlns:a16="http://schemas.microsoft.com/office/drawing/2014/main" id="{F045B24E-848E-678E-DE5A-272F14C4CE24}"/>
                    </a:ext>
                  </a:extLst>
                </p:cNvPr>
                <p:cNvGrpSpPr/>
                <p:nvPr/>
              </p:nvGrpSpPr>
              <p:grpSpPr>
                <a:xfrm>
                  <a:off x="5678061" y="4736314"/>
                  <a:ext cx="835877" cy="503736"/>
                  <a:chOff x="2495632" y="3320821"/>
                  <a:chExt cx="835877" cy="503736"/>
                </a:xfrm>
              </p:grpSpPr>
              <p:sp>
                <p:nvSpPr>
                  <p:cNvPr id="1740" name="Rectangle: Rounded Corners 1739">
                    <a:extLst>
                      <a:ext uri="{FF2B5EF4-FFF2-40B4-BE49-F238E27FC236}">
                        <a16:creationId xmlns:a16="http://schemas.microsoft.com/office/drawing/2014/main" id="{0A832560-8114-FE51-AB5B-31AEFB9094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5632" y="3320821"/>
                    <a:ext cx="835877" cy="5037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AG1 databases</a:t>
                    </a:r>
                  </a:p>
                </p:txBody>
              </p:sp>
              <p:grpSp>
                <p:nvGrpSpPr>
                  <p:cNvPr id="1741" name="Group 1740">
                    <a:extLst>
                      <a:ext uri="{FF2B5EF4-FFF2-40B4-BE49-F238E27FC236}">
                        <a16:creationId xmlns:a16="http://schemas.microsoft.com/office/drawing/2014/main" id="{AAAE69F8-5DA4-9D3D-A888-58D8FEECCA5B}"/>
                      </a:ext>
                    </a:extLst>
                  </p:cNvPr>
                  <p:cNvGrpSpPr/>
                  <p:nvPr/>
                </p:nvGrpSpPr>
                <p:grpSpPr>
                  <a:xfrm>
                    <a:off x="2571860" y="3541466"/>
                    <a:ext cx="676225" cy="228600"/>
                    <a:chOff x="2694545" y="3998377"/>
                    <a:chExt cx="676225" cy="228600"/>
                  </a:xfrm>
                </p:grpSpPr>
                <p:pic>
                  <p:nvPicPr>
                    <p:cNvPr id="1742" name="Graphic 1741">
                      <a:extLst>
                        <a:ext uri="{FF2B5EF4-FFF2-40B4-BE49-F238E27FC236}">
                          <a16:creationId xmlns:a16="http://schemas.microsoft.com/office/drawing/2014/main" id="{C6BCE15A-DA7E-5A29-18B4-807C0D93E7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94545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43" name="Graphic 1742">
                      <a:extLst>
                        <a:ext uri="{FF2B5EF4-FFF2-40B4-BE49-F238E27FC236}">
                          <a16:creationId xmlns:a16="http://schemas.microsoft.com/office/drawing/2014/main" id="{B46A3CC4-FB4C-3182-B394-5A7CB204F3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135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44" name="Graphic 1743">
                      <a:extLst>
                        <a:ext uri="{FF2B5EF4-FFF2-40B4-BE49-F238E27FC236}">
                          <a16:creationId xmlns:a16="http://schemas.microsoft.com/office/drawing/2014/main" id="{DF19A9E1-497A-E68A-40A8-3275234F7B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421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737" name="Group 1736">
                  <a:extLst>
                    <a:ext uri="{FF2B5EF4-FFF2-40B4-BE49-F238E27FC236}">
                      <a16:creationId xmlns:a16="http://schemas.microsoft.com/office/drawing/2014/main" id="{57427BED-F762-4CB3-EFBD-3D3E35CF1B1D}"/>
                    </a:ext>
                  </a:extLst>
                </p:cNvPr>
                <p:cNvGrpSpPr/>
                <p:nvPr/>
              </p:nvGrpSpPr>
              <p:grpSpPr>
                <a:xfrm>
                  <a:off x="6545255" y="4736315"/>
                  <a:ext cx="896928" cy="503804"/>
                  <a:chOff x="1747260" y="3973591"/>
                  <a:chExt cx="896928" cy="508418"/>
                </a:xfrm>
              </p:grpSpPr>
              <p:sp>
                <p:nvSpPr>
                  <p:cNvPr id="1738" name="Rectangle: Rounded Corners 1737">
                    <a:extLst>
                      <a:ext uri="{FF2B5EF4-FFF2-40B4-BE49-F238E27FC236}">
                        <a16:creationId xmlns:a16="http://schemas.microsoft.com/office/drawing/2014/main" id="{009B1393-0C2C-A929-D433-85CD8AE8B5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1" y="3973591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Manual failover</a:t>
                    </a:r>
                  </a:p>
                </p:txBody>
              </p:sp>
              <p:sp>
                <p:nvSpPr>
                  <p:cNvPr id="1739" name="Rectangle: Rounded Corners 1738">
                    <a:extLst>
                      <a:ext uri="{FF2B5EF4-FFF2-40B4-BE49-F238E27FC236}">
                        <a16:creationId xmlns:a16="http://schemas.microsoft.com/office/drawing/2014/main" id="{DD87960B-E337-C586-6281-4669293761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0" y="4256827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Health status</a:t>
                    </a:r>
                  </a:p>
                </p:txBody>
              </p:sp>
            </p:grpSp>
          </p:grpSp>
        </p:grpSp>
        <p:grpSp>
          <p:nvGrpSpPr>
            <p:cNvPr id="1659" name="Group 1658">
              <a:extLst>
                <a:ext uri="{FF2B5EF4-FFF2-40B4-BE49-F238E27FC236}">
                  <a16:creationId xmlns:a16="http://schemas.microsoft.com/office/drawing/2014/main" id="{CC93B30F-65BE-EC55-74C5-46052A540A6B}"/>
                </a:ext>
              </a:extLst>
            </p:cNvPr>
            <p:cNvGrpSpPr/>
            <p:nvPr/>
          </p:nvGrpSpPr>
          <p:grpSpPr>
            <a:xfrm>
              <a:off x="4253476" y="996793"/>
              <a:ext cx="3680841" cy="2003979"/>
              <a:chOff x="1487690" y="4349336"/>
              <a:chExt cx="3680841" cy="2003979"/>
            </a:xfrm>
          </p:grpSpPr>
          <p:sp>
            <p:nvSpPr>
              <p:cNvPr id="1696" name="Rectangle: Rounded Corners 1695">
                <a:extLst>
                  <a:ext uri="{FF2B5EF4-FFF2-40B4-BE49-F238E27FC236}">
                    <a16:creationId xmlns:a16="http://schemas.microsoft.com/office/drawing/2014/main" id="{E736E813-6470-CDF9-8C84-D1524DDB4351}"/>
                  </a:ext>
                </a:extLst>
              </p:cNvPr>
              <p:cNvSpPr/>
              <p:nvPr/>
            </p:nvSpPr>
            <p:spPr bwMode="auto">
              <a:xfrm>
                <a:off x="1487690" y="4349336"/>
                <a:ext cx="3678379" cy="1618516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gradFill>
                  <a:gsLst>
                    <a:gs pos="0">
                      <a:srgbClr val="50E6FF">
                        <a:lumMod val="2000"/>
                        <a:lumOff val="98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1BFD27D3-AE8B-AFB6-519C-CDC715BF5901}"/>
                  </a:ext>
                </a:extLst>
              </p:cNvPr>
              <p:cNvGrpSpPr/>
              <p:nvPr/>
            </p:nvGrpSpPr>
            <p:grpSpPr>
              <a:xfrm>
                <a:off x="1502739" y="4694898"/>
                <a:ext cx="701679" cy="830039"/>
                <a:chOff x="1147587" y="4229237"/>
                <a:chExt cx="701679" cy="830039"/>
              </a:xfrm>
            </p:grpSpPr>
            <p:sp>
              <p:nvSpPr>
                <p:cNvPr id="1725" name="TextBox 1724">
                  <a:extLst>
                    <a:ext uri="{FF2B5EF4-FFF2-40B4-BE49-F238E27FC236}">
                      <a16:creationId xmlns:a16="http://schemas.microsoft.com/office/drawing/2014/main" id="{69149280-9079-8480-1878-93718004F895}"/>
                    </a:ext>
                  </a:extLst>
                </p:cNvPr>
                <p:cNvSpPr txBox="1"/>
                <p:nvPr/>
              </p:nvSpPr>
              <p:spPr>
                <a:xfrm>
                  <a:off x="1147587" y="4229237"/>
                  <a:ext cx="701679" cy="438435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>
                  <a:sp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Arc-enabled SQL Server B </a:t>
                  </a:r>
                </a:p>
              </p:txBody>
            </p:sp>
            <p:pic>
              <p:nvPicPr>
                <p:cNvPr id="1726" name="Graphic 1725" descr="Azure SQL">
                  <a:extLst>
                    <a:ext uri="{FF2B5EF4-FFF2-40B4-BE49-F238E27FC236}">
                      <a16:creationId xmlns:a16="http://schemas.microsoft.com/office/drawing/2014/main" id="{D19C3958-4D4F-4351-DA31-0EE4A4E92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5547" y="4693516"/>
                  <a:ext cx="365760" cy="36576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A760DAB-CE65-E72F-1496-0C44905D6A50}"/>
                  </a:ext>
                </a:extLst>
              </p:cNvPr>
              <p:cNvGrpSpPr/>
              <p:nvPr/>
            </p:nvGrpSpPr>
            <p:grpSpPr>
              <a:xfrm>
                <a:off x="1490152" y="6011614"/>
                <a:ext cx="3678379" cy="341701"/>
                <a:chOff x="1490152" y="6029086"/>
                <a:chExt cx="3678379" cy="341701"/>
              </a:xfrm>
            </p:grpSpPr>
            <p:sp>
              <p:nvSpPr>
                <p:cNvPr id="1723" name="Rectangle: Rounded Corners 1722">
                  <a:extLst>
                    <a:ext uri="{FF2B5EF4-FFF2-40B4-BE49-F238E27FC236}">
                      <a16:creationId xmlns:a16="http://schemas.microsoft.com/office/drawing/2014/main" id="{D80A3F56-5412-E5D9-CC79-24A497AA5D9C}"/>
                    </a:ext>
                  </a:extLst>
                </p:cNvPr>
                <p:cNvSpPr/>
                <p:nvPr/>
              </p:nvSpPr>
              <p:spPr bwMode="auto">
                <a:xfrm>
                  <a:off x="1490152" y="6029086"/>
                  <a:ext cx="3678379" cy="341701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0000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2000"/>
                          <a:lumOff val="98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Arc-enabled server B </a:t>
                  </a:r>
                </a:p>
              </p:txBody>
            </p:sp>
            <p:pic>
              <p:nvPicPr>
                <p:cNvPr id="1724" name="Graphic 1723">
                  <a:extLst>
                    <a:ext uri="{FF2B5EF4-FFF2-40B4-BE49-F238E27FC236}">
                      <a16:creationId xmlns:a16="http://schemas.microsoft.com/office/drawing/2014/main" id="{2D0C8516-EC7E-74F9-DCC5-2B320A0C9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0714" y="6068961"/>
                  <a:ext cx="274320" cy="27432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699" name="Rectangle: Rounded Corners 1698">
                <a:extLst>
                  <a:ext uri="{FF2B5EF4-FFF2-40B4-BE49-F238E27FC236}">
                    <a16:creationId xmlns:a16="http://schemas.microsoft.com/office/drawing/2014/main" id="{9DA03421-38EF-7AF5-6A39-0311EB8D55F3}"/>
                  </a:ext>
                </a:extLst>
              </p:cNvPr>
              <p:cNvSpPr/>
              <p:nvPr/>
            </p:nvSpPr>
            <p:spPr bwMode="auto">
              <a:xfrm>
                <a:off x="2248876" y="5167744"/>
                <a:ext cx="2860178" cy="73385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/>
                </a:endParaRPr>
              </a:p>
            </p:txBody>
          </p:sp>
          <p:sp>
            <p:nvSpPr>
              <p:cNvPr id="1700" name="TextBox 1699">
                <a:extLst>
                  <a:ext uri="{FF2B5EF4-FFF2-40B4-BE49-F238E27FC236}">
                    <a16:creationId xmlns:a16="http://schemas.microsoft.com/office/drawing/2014/main" id="{5E5614D0-9A0C-A76C-3817-4601299054B7}"/>
                  </a:ext>
                </a:extLst>
              </p:cNvPr>
              <p:cNvSpPr txBox="1"/>
              <p:nvPr/>
            </p:nvSpPr>
            <p:spPr>
              <a:xfrm>
                <a:off x="2231116" y="5302974"/>
                <a:ext cx="1077478" cy="463387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AG2 </a:t>
                </a:r>
                <a:b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primary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701" name="Group 1700">
                <a:extLst>
                  <a:ext uri="{FF2B5EF4-FFF2-40B4-BE49-F238E27FC236}">
                    <a16:creationId xmlns:a16="http://schemas.microsoft.com/office/drawing/2014/main" id="{3EDD4E1C-3DF9-CF81-A8D2-BECCD1515C69}"/>
                  </a:ext>
                </a:extLst>
              </p:cNvPr>
              <p:cNvGrpSpPr/>
              <p:nvPr/>
            </p:nvGrpSpPr>
            <p:grpSpPr>
              <a:xfrm>
                <a:off x="3292514" y="5226921"/>
                <a:ext cx="1764122" cy="503805"/>
                <a:chOff x="5678061" y="4736314"/>
                <a:chExt cx="1764122" cy="503805"/>
              </a:xfrm>
            </p:grpSpPr>
            <p:grpSp>
              <p:nvGrpSpPr>
                <p:cNvPr id="1714" name="Group 1713">
                  <a:extLst>
                    <a:ext uri="{FF2B5EF4-FFF2-40B4-BE49-F238E27FC236}">
                      <a16:creationId xmlns:a16="http://schemas.microsoft.com/office/drawing/2014/main" id="{E717FBC0-66CF-FC98-3CF3-EC01C995557E}"/>
                    </a:ext>
                  </a:extLst>
                </p:cNvPr>
                <p:cNvGrpSpPr/>
                <p:nvPr/>
              </p:nvGrpSpPr>
              <p:grpSpPr>
                <a:xfrm>
                  <a:off x="5678061" y="4736314"/>
                  <a:ext cx="835877" cy="503736"/>
                  <a:chOff x="2495632" y="3320821"/>
                  <a:chExt cx="835877" cy="503736"/>
                </a:xfrm>
              </p:grpSpPr>
              <p:sp>
                <p:nvSpPr>
                  <p:cNvPr id="1718" name="Rectangle: Rounded Corners 1717">
                    <a:extLst>
                      <a:ext uri="{FF2B5EF4-FFF2-40B4-BE49-F238E27FC236}">
                        <a16:creationId xmlns:a16="http://schemas.microsoft.com/office/drawing/2014/main" id="{4F3B7B15-678A-A0BD-0BEB-CA6F5812E3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5632" y="3320821"/>
                    <a:ext cx="835877" cy="5037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AG2 databases</a:t>
                    </a:r>
                  </a:p>
                </p:txBody>
              </p:sp>
              <p:grpSp>
                <p:nvGrpSpPr>
                  <p:cNvPr id="1719" name="Group 1718">
                    <a:extLst>
                      <a:ext uri="{FF2B5EF4-FFF2-40B4-BE49-F238E27FC236}">
                        <a16:creationId xmlns:a16="http://schemas.microsoft.com/office/drawing/2014/main" id="{A203F85D-C4E5-118A-9896-A0792206978F}"/>
                      </a:ext>
                    </a:extLst>
                  </p:cNvPr>
                  <p:cNvGrpSpPr/>
                  <p:nvPr/>
                </p:nvGrpSpPr>
                <p:grpSpPr>
                  <a:xfrm>
                    <a:off x="2571860" y="3541466"/>
                    <a:ext cx="676225" cy="228600"/>
                    <a:chOff x="2694545" y="3998377"/>
                    <a:chExt cx="676225" cy="228600"/>
                  </a:xfrm>
                </p:grpSpPr>
                <p:pic>
                  <p:nvPicPr>
                    <p:cNvPr id="1720" name="Graphic 1719">
                      <a:extLst>
                        <a:ext uri="{FF2B5EF4-FFF2-40B4-BE49-F238E27FC236}">
                          <a16:creationId xmlns:a16="http://schemas.microsoft.com/office/drawing/2014/main" id="{CF2559AC-33DA-B28B-9DBF-4290AFA2B9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94545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1" name="Graphic 1720">
                      <a:extLst>
                        <a:ext uri="{FF2B5EF4-FFF2-40B4-BE49-F238E27FC236}">
                          <a16:creationId xmlns:a16="http://schemas.microsoft.com/office/drawing/2014/main" id="{04C5F4A1-ECC7-344B-A7FD-916801B16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135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2" name="Graphic 1721">
                      <a:extLst>
                        <a:ext uri="{FF2B5EF4-FFF2-40B4-BE49-F238E27FC236}">
                          <a16:creationId xmlns:a16="http://schemas.microsoft.com/office/drawing/2014/main" id="{D57C2BA7-6D9D-C6F3-4006-6FEA69CB43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421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715" name="Group 1714">
                  <a:extLst>
                    <a:ext uri="{FF2B5EF4-FFF2-40B4-BE49-F238E27FC236}">
                      <a16:creationId xmlns:a16="http://schemas.microsoft.com/office/drawing/2014/main" id="{A9860C4A-1070-4500-E790-99FCA54D020D}"/>
                    </a:ext>
                  </a:extLst>
                </p:cNvPr>
                <p:cNvGrpSpPr/>
                <p:nvPr/>
              </p:nvGrpSpPr>
              <p:grpSpPr>
                <a:xfrm>
                  <a:off x="6545255" y="4736315"/>
                  <a:ext cx="896928" cy="503804"/>
                  <a:chOff x="1747260" y="3973591"/>
                  <a:chExt cx="896928" cy="508418"/>
                </a:xfrm>
              </p:grpSpPr>
              <p:sp>
                <p:nvSpPr>
                  <p:cNvPr id="1716" name="Rectangle: Rounded Corners 1715">
                    <a:extLst>
                      <a:ext uri="{FF2B5EF4-FFF2-40B4-BE49-F238E27FC236}">
                        <a16:creationId xmlns:a16="http://schemas.microsoft.com/office/drawing/2014/main" id="{DEB8AE32-DE2E-EF41-037B-1D51D0CCDC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1" y="3973591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Health status</a:t>
                    </a:r>
                  </a:p>
                </p:txBody>
              </p:sp>
              <p:sp>
                <p:nvSpPr>
                  <p:cNvPr id="1717" name="Rectangle: Rounded Corners 1716">
                    <a:extLst>
                      <a:ext uri="{FF2B5EF4-FFF2-40B4-BE49-F238E27FC236}">
                        <a16:creationId xmlns:a16="http://schemas.microsoft.com/office/drawing/2014/main" id="{C36A8259-3BB9-AB1B-E74D-C7C2537481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0" y="4256827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Manual failover</a:t>
                    </a:r>
                  </a:p>
                </p:txBody>
              </p:sp>
            </p:grpSp>
          </p:grpSp>
          <p:sp>
            <p:nvSpPr>
              <p:cNvPr id="1702" name="Rectangle: Rounded Corners 1701">
                <a:extLst>
                  <a:ext uri="{FF2B5EF4-FFF2-40B4-BE49-F238E27FC236}">
                    <a16:creationId xmlns:a16="http://schemas.microsoft.com/office/drawing/2014/main" id="{78FFC6A7-9E01-408B-28BC-641C0B844843}"/>
                  </a:ext>
                </a:extLst>
              </p:cNvPr>
              <p:cNvSpPr/>
              <p:nvPr/>
            </p:nvSpPr>
            <p:spPr bwMode="auto">
              <a:xfrm>
                <a:off x="2248876" y="4403055"/>
                <a:ext cx="2860178" cy="73385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/>
                </a:endParaRPr>
              </a:p>
            </p:txBody>
          </p:sp>
          <p:sp>
            <p:nvSpPr>
              <p:cNvPr id="1703" name="TextBox 1702">
                <a:extLst>
                  <a:ext uri="{FF2B5EF4-FFF2-40B4-BE49-F238E27FC236}">
                    <a16:creationId xmlns:a16="http://schemas.microsoft.com/office/drawing/2014/main" id="{76917715-6218-BFA3-A26C-04E0E3F0621B}"/>
                  </a:ext>
                </a:extLst>
              </p:cNvPr>
              <p:cNvSpPr txBox="1"/>
              <p:nvPr/>
            </p:nvSpPr>
            <p:spPr>
              <a:xfrm>
                <a:off x="2231116" y="4538286"/>
                <a:ext cx="1077478" cy="463387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AG1 </a:t>
                </a:r>
                <a:b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secondary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704" name="Group 1703">
                <a:extLst>
                  <a:ext uri="{FF2B5EF4-FFF2-40B4-BE49-F238E27FC236}">
                    <a16:creationId xmlns:a16="http://schemas.microsoft.com/office/drawing/2014/main" id="{2C598ECB-DC64-7CAE-9D90-E87DD3D7EAA5}"/>
                  </a:ext>
                </a:extLst>
              </p:cNvPr>
              <p:cNvGrpSpPr/>
              <p:nvPr/>
            </p:nvGrpSpPr>
            <p:grpSpPr>
              <a:xfrm>
                <a:off x="3292513" y="4571604"/>
                <a:ext cx="1764122" cy="503805"/>
                <a:chOff x="5678061" y="4736314"/>
                <a:chExt cx="1764122" cy="503805"/>
              </a:xfrm>
            </p:grpSpPr>
            <p:grpSp>
              <p:nvGrpSpPr>
                <p:cNvPr id="1705" name="Group 1704">
                  <a:extLst>
                    <a:ext uri="{FF2B5EF4-FFF2-40B4-BE49-F238E27FC236}">
                      <a16:creationId xmlns:a16="http://schemas.microsoft.com/office/drawing/2014/main" id="{7E71470E-00FF-0C02-F44A-90A13E588265}"/>
                    </a:ext>
                  </a:extLst>
                </p:cNvPr>
                <p:cNvGrpSpPr/>
                <p:nvPr/>
              </p:nvGrpSpPr>
              <p:grpSpPr>
                <a:xfrm>
                  <a:off x="5678061" y="4736314"/>
                  <a:ext cx="835877" cy="503736"/>
                  <a:chOff x="2495632" y="3320821"/>
                  <a:chExt cx="835877" cy="503736"/>
                </a:xfrm>
              </p:grpSpPr>
              <p:sp>
                <p:nvSpPr>
                  <p:cNvPr id="1709" name="Rectangle: Rounded Corners 1708">
                    <a:extLst>
                      <a:ext uri="{FF2B5EF4-FFF2-40B4-BE49-F238E27FC236}">
                        <a16:creationId xmlns:a16="http://schemas.microsoft.com/office/drawing/2014/main" id="{B2F962ED-BA63-09EA-D408-0144389723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5632" y="3320821"/>
                    <a:ext cx="835877" cy="5037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AG1 databases</a:t>
                    </a:r>
                  </a:p>
                </p:txBody>
              </p:sp>
              <p:grpSp>
                <p:nvGrpSpPr>
                  <p:cNvPr id="1710" name="Group 1709">
                    <a:extLst>
                      <a:ext uri="{FF2B5EF4-FFF2-40B4-BE49-F238E27FC236}">
                        <a16:creationId xmlns:a16="http://schemas.microsoft.com/office/drawing/2014/main" id="{EAE0CA11-22B9-D759-3FEB-5CA9680AFC31}"/>
                      </a:ext>
                    </a:extLst>
                  </p:cNvPr>
                  <p:cNvGrpSpPr/>
                  <p:nvPr/>
                </p:nvGrpSpPr>
                <p:grpSpPr>
                  <a:xfrm>
                    <a:off x="2571860" y="3541466"/>
                    <a:ext cx="676225" cy="228600"/>
                    <a:chOff x="2694545" y="3998377"/>
                    <a:chExt cx="676225" cy="228600"/>
                  </a:xfrm>
                </p:grpSpPr>
                <p:pic>
                  <p:nvPicPr>
                    <p:cNvPr id="1711" name="Graphic 1710">
                      <a:extLst>
                        <a:ext uri="{FF2B5EF4-FFF2-40B4-BE49-F238E27FC236}">
                          <a16:creationId xmlns:a16="http://schemas.microsoft.com/office/drawing/2014/main" id="{656BAFAA-6EDF-FAD9-201A-F62592B67F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94545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2" name="Graphic 1711">
                      <a:extLst>
                        <a:ext uri="{FF2B5EF4-FFF2-40B4-BE49-F238E27FC236}">
                          <a16:creationId xmlns:a16="http://schemas.microsoft.com/office/drawing/2014/main" id="{33D31E6D-1A98-BE2A-3BE1-F46CAB1B57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135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3" name="Graphic 1712">
                      <a:extLst>
                        <a:ext uri="{FF2B5EF4-FFF2-40B4-BE49-F238E27FC236}">
                          <a16:creationId xmlns:a16="http://schemas.microsoft.com/office/drawing/2014/main" id="{A084E153-08FC-805A-6ED8-CCE6BEB55D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421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706" name="Group 1705">
                  <a:extLst>
                    <a:ext uri="{FF2B5EF4-FFF2-40B4-BE49-F238E27FC236}">
                      <a16:creationId xmlns:a16="http://schemas.microsoft.com/office/drawing/2014/main" id="{EEEAA28B-6CF4-4E8E-803D-7147CB8087D7}"/>
                    </a:ext>
                  </a:extLst>
                </p:cNvPr>
                <p:cNvGrpSpPr/>
                <p:nvPr/>
              </p:nvGrpSpPr>
              <p:grpSpPr>
                <a:xfrm>
                  <a:off x="6545255" y="4736315"/>
                  <a:ext cx="896928" cy="503804"/>
                  <a:chOff x="1747260" y="3973591"/>
                  <a:chExt cx="896928" cy="508418"/>
                </a:xfrm>
              </p:grpSpPr>
              <p:sp>
                <p:nvSpPr>
                  <p:cNvPr id="1707" name="Rectangle: Rounded Corners 1706">
                    <a:extLst>
                      <a:ext uri="{FF2B5EF4-FFF2-40B4-BE49-F238E27FC236}">
                        <a16:creationId xmlns:a16="http://schemas.microsoft.com/office/drawing/2014/main" id="{A9AA95D8-BB92-F1AF-01B7-FC90E7B12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1" y="3973591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Manual failover</a:t>
                    </a:r>
                  </a:p>
                </p:txBody>
              </p:sp>
              <p:sp>
                <p:nvSpPr>
                  <p:cNvPr id="1708" name="Rectangle: Rounded Corners 1707">
                    <a:extLst>
                      <a:ext uri="{FF2B5EF4-FFF2-40B4-BE49-F238E27FC236}">
                        <a16:creationId xmlns:a16="http://schemas.microsoft.com/office/drawing/2014/main" id="{D0A5DEB1-8A28-32AF-B3D1-DB4DF06611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0" y="4256827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Health status</a:t>
                    </a:r>
                  </a:p>
                </p:txBody>
              </p:sp>
            </p:grpSp>
          </p:grpSp>
        </p:grpSp>
        <p:grpSp>
          <p:nvGrpSpPr>
            <p:cNvPr id="1660" name="Group 1659">
              <a:extLst>
                <a:ext uri="{FF2B5EF4-FFF2-40B4-BE49-F238E27FC236}">
                  <a16:creationId xmlns:a16="http://schemas.microsoft.com/office/drawing/2014/main" id="{9AE1F384-727E-4CCB-FAFC-F1D25AEEFD72}"/>
                </a:ext>
              </a:extLst>
            </p:cNvPr>
            <p:cNvGrpSpPr/>
            <p:nvPr/>
          </p:nvGrpSpPr>
          <p:grpSpPr>
            <a:xfrm>
              <a:off x="8008083" y="1001326"/>
              <a:ext cx="3678379" cy="2003979"/>
              <a:chOff x="1487690" y="4349336"/>
              <a:chExt cx="3678379" cy="2003979"/>
            </a:xfrm>
          </p:grpSpPr>
          <p:sp>
            <p:nvSpPr>
              <p:cNvPr id="1665" name="Rectangle: Rounded Corners 1664">
                <a:extLst>
                  <a:ext uri="{FF2B5EF4-FFF2-40B4-BE49-F238E27FC236}">
                    <a16:creationId xmlns:a16="http://schemas.microsoft.com/office/drawing/2014/main" id="{371CDE04-5170-24ED-6900-F1A8F078CC7B}"/>
                  </a:ext>
                </a:extLst>
              </p:cNvPr>
              <p:cNvSpPr/>
              <p:nvPr/>
            </p:nvSpPr>
            <p:spPr bwMode="auto">
              <a:xfrm>
                <a:off x="1487690" y="4349336"/>
                <a:ext cx="3678379" cy="1618516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gradFill>
                  <a:gsLst>
                    <a:gs pos="0">
                      <a:srgbClr val="50E6FF">
                        <a:lumMod val="2000"/>
                        <a:lumOff val="98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5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666" name="Group 1665">
                <a:extLst>
                  <a:ext uri="{FF2B5EF4-FFF2-40B4-BE49-F238E27FC236}">
                    <a16:creationId xmlns:a16="http://schemas.microsoft.com/office/drawing/2014/main" id="{F81AF96E-2186-6098-3EA7-AAE2E3EC9A9A}"/>
                  </a:ext>
                </a:extLst>
              </p:cNvPr>
              <p:cNvGrpSpPr/>
              <p:nvPr/>
            </p:nvGrpSpPr>
            <p:grpSpPr>
              <a:xfrm>
                <a:off x="1502739" y="4694898"/>
                <a:ext cx="701679" cy="830039"/>
                <a:chOff x="1147587" y="4229237"/>
                <a:chExt cx="701679" cy="830039"/>
              </a:xfrm>
            </p:grpSpPr>
            <p:sp>
              <p:nvSpPr>
                <p:cNvPr id="1694" name="TextBox 1693">
                  <a:extLst>
                    <a:ext uri="{FF2B5EF4-FFF2-40B4-BE49-F238E27FC236}">
                      <a16:creationId xmlns:a16="http://schemas.microsoft.com/office/drawing/2014/main" id="{C25D758E-2C84-D431-8102-03C26521F07C}"/>
                    </a:ext>
                  </a:extLst>
                </p:cNvPr>
                <p:cNvSpPr txBox="1"/>
                <p:nvPr/>
              </p:nvSpPr>
              <p:spPr>
                <a:xfrm>
                  <a:off x="1147587" y="4229237"/>
                  <a:ext cx="701679" cy="438435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91440">
                  <a:sp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Arc-enabled SQL Server C </a:t>
                  </a:r>
                </a:p>
              </p:txBody>
            </p:sp>
            <p:pic>
              <p:nvPicPr>
                <p:cNvPr id="1695" name="Graphic 1694" descr="Azure SQL">
                  <a:extLst>
                    <a:ext uri="{FF2B5EF4-FFF2-40B4-BE49-F238E27FC236}">
                      <a16:creationId xmlns:a16="http://schemas.microsoft.com/office/drawing/2014/main" id="{2F018CF9-D7F5-DB70-AB34-A00ADED98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5547" y="4693516"/>
                  <a:ext cx="365760" cy="36576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667" name="Group 1666">
                <a:extLst>
                  <a:ext uri="{FF2B5EF4-FFF2-40B4-BE49-F238E27FC236}">
                    <a16:creationId xmlns:a16="http://schemas.microsoft.com/office/drawing/2014/main" id="{12F31A53-4542-DCC8-5D9E-84AAC17E3255}"/>
                  </a:ext>
                </a:extLst>
              </p:cNvPr>
              <p:cNvGrpSpPr/>
              <p:nvPr/>
            </p:nvGrpSpPr>
            <p:grpSpPr>
              <a:xfrm>
                <a:off x="1490152" y="6011614"/>
                <a:ext cx="3675915" cy="341701"/>
                <a:chOff x="1490152" y="6029086"/>
                <a:chExt cx="3675915" cy="341701"/>
              </a:xfrm>
            </p:grpSpPr>
            <p:sp>
              <p:nvSpPr>
                <p:cNvPr id="1692" name="Rectangle: Rounded Corners 1691">
                  <a:extLst>
                    <a:ext uri="{FF2B5EF4-FFF2-40B4-BE49-F238E27FC236}">
                      <a16:creationId xmlns:a16="http://schemas.microsoft.com/office/drawing/2014/main" id="{A8E746E6-DD5E-2DC8-3471-E27A7F959D34}"/>
                    </a:ext>
                  </a:extLst>
                </p:cNvPr>
                <p:cNvSpPr/>
                <p:nvPr/>
              </p:nvSpPr>
              <p:spPr bwMode="auto">
                <a:xfrm>
                  <a:off x="1490152" y="6029086"/>
                  <a:ext cx="3675915" cy="341701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00000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2000"/>
                          <a:lumOff val="98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546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cs typeface="Segoe UI" pitchFamily="34" charset="0"/>
                    </a:rPr>
                    <a:t>Arc-enabled server C </a:t>
                  </a:r>
                </a:p>
              </p:txBody>
            </p:sp>
            <p:pic>
              <p:nvPicPr>
                <p:cNvPr id="1693" name="Graphic 1692">
                  <a:extLst>
                    <a:ext uri="{FF2B5EF4-FFF2-40B4-BE49-F238E27FC236}">
                      <a16:creationId xmlns:a16="http://schemas.microsoft.com/office/drawing/2014/main" id="{40295610-41EE-4FED-DCAF-30B28D42E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0714" y="6068961"/>
                  <a:ext cx="274320" cy="27432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668" name="Rectangle: Rounded Corners 1667">
                <a:extLst>
                  <a:ext uri="{FF2B5EF4-FFF2-40B4-BE49-F238E27FC236}">
                    <a16:creationId xmlns:a16="http://schemas.microsoft.com/office/drawing/2014/main" id="{6D5926AC-1D5D-B9CB-0840-2613B48E75CF}"/>
                  </a:ext>
                </a:extLst>
              </p:cNvPr>
              <p:cNvSpPr/>
              <p:nvPr/>
            </p:nvSpPr>
            <p:spPr bwMode="auto">
              <a:xfrm>
                <a:off x="2248876" y="5167744"/>
                <a:ext cx="2860178" cy="73385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/>
                </a:endParaRPr>
              </a:p>
            </p:txBody>
          </p:sp>
          <p:sp>
            <p:nvSpPr>
              <p:cNvPr id="1669" name="TextBox 1668">
                <a:extLst>
                  <a:ext uri="{FF2B5EF4-FFF2-40B4-BE49-F238E27FC236}">
                    <a16:creationId xmlns:a16="http://schemas.microsoft.com/office/drawing/2014/main" id="{E9432371-FE5C-951E-FF98-220ED3F74393}"/>
                  </a:ext>
                </a:extLst>
              </p:cNvPr>
              <p:cNvSpPr txBox="1"/>
              <p:nvPr/>
            </p:nvSpPr>
            <p:spPr>
              <a:xfrm>
                <a:off x="2231116" y="5302974"/>
                <a:ext cx="1077478" cy="463387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AG2 </a:t>
                </a:r>
                <a:b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secondary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670" name="Group 1669">
                <a:extLst>
                  <a:ext uri="{FF2B5EF4-FFF2-40B4-BE49-F238E27FC236}">
                    <a16:creationId xmlns:a16="http://schemas.microsoft.com/office/drawing/2014/main" id="{8EB9BC72-9E07-7256-362D-64989CF09CDE}"/>
                  </a:ext>
                </a:extLst>
              </p:cNvPr>
              <p:cNvGrpSpPr/>
              <p:nvPr/>
            </p:nvGrpSpPr>
            <p:grpSpPr>
              <a:xfrm>
                <a:off x="3292514" y="5226921"/>
                <a:ext cx="1764122" cy="503805"/>
                <a:chOff x="5678061" y="4736314"/>
                <a:chExt cx="1764122" cy="503805"/>
              </a:xfrm>
            </p:grpSpPr>
            <p:grpSp>
              <p:nvGrpSpPr>
                <p:cNvPr id="1683" name="Group 1682">
                  <a:extLst>
                    <a:ext uri="{FF2B5EF4-FFF2-40B4-BE49-F238E27FC236}">
                      <a16:creationId xmlns:a16="http://schemas.microsoft.com/office/drawing/2014/main" id="{603001FD-6C9A-605A-A81B-DD540639F9E9}"/>
                    </a:ext>
                  </a:extLst>
                </p:cNvPr>
                <p:cNvGrpSpPr/>
                <p:nvPr/>
              </p:nvGrpSpPr>
              <p:grpSpPr>
                <a:xfrm>
                  <a:off x="5678061" y="4736314"/>
                  <a:ext cx="835877" cy="503736"/>
                  <a:chOff x="2495632" y="3320821"/>
                  <a:chExt cx="835877" cy="503736"/>
                </a:xfrm>
              </p:grpSpPr>
              <p:sp>
                <p:nvSpPr>
                  <p:cNvPr id="1687" name="Rectangle: Rounded Corners 1686">
                    <a:extLst>
                      <a:ext uri="{FF2B5EF4-FFF2-40B4-BE49-F238E27FC236}">
                        <a16:creationId xmlns:a16="http://schemas.microsoft.com/office/drawing/2014/main" id="{0A35773F-3EED-5844-3C72-D70E985C35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5632" y="3320821"/>
                    <a:ext cx="835877" cy="5037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AG2 databases</a:t>
                    </a:r>
                  </a:p>
                </p:txBody>
              </p:sp>
              <p:grpSp>
                <p:nvGrpSpPr>
                  <p:cNvPr id="1688" name="Group 1687">
                    <a:extLst>
                      <a:ext uri="{FF2B5EF4-FFF2-40B4-BE49-F238E27FC236}">
                        <a16:creationId xmlns:a16="http://schemas.microsoft.com/office/drawing/2014/main" id="{426ECF67-C127-F229-E933-E6115309B138}"/>
                      </a:ext>
                    </a:extLst>
                  </p:cNvPr>
                  <p:cNvGrpSpPr/>
                  <p:nvPr/>
                </p:nvGrpSpPr>
                <p:grpSpPr>
                  <a:xfrm>
                    <a:off x="2571860" y="3541466"/>
                    <a:ext cx="676225" cy="228600"/>
                    <a:chOff x="2694545" y="3998377"/>
                    <a:chExt cx="676225" cy="228600"/>
                  </a:xfrm>
                </p:grpSpPr>
                <p:pic>
                  <p:nvPicPr>
                    <p:cNvPr id="1689" name="Graphic 1688">
                      <a:extLst>
                        <a:ext uri="{FF2B5EF4-FFF2-40B4-BE49-F238E27FC236}">
                          <a16:creationId xmlns:a16="http://schemas.microsoft.com/office/drawing/2014/main" id="{D1992103-8C21-1D8C-173C-3E4B6D42A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94545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0" name="Graphic 1689">
                      <a:extLst>
                        <a:ext uri="{FF2B5EF4-FFF2-40B4-BE49-F238E27FC236}">
                          <a16:creationId xmlns:a16="http://schemas.microsoft.com/office/drawing/2014/main" id="{A0BBBC2F-B2DA-C4E5-12E0-0D8409C2B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135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1" name="Graphic 1690">
                      <a:extLst>
                        <a:ext uri="{FF2B5EF4-FFF2-40B4-BE49-F238E27FC236}">
                          <a16:creationId xmlns:a16="http://schemas.microsoft.com/office/drawing/2014/main" id="{89D14C92-D2E1-2AF4-5314-197EE89D2A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421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684" name="Group 1683">
                  <a:extLst>
                    <a:ext uri="{FF2B5EF4-FFF2-40B4-BE49-F238E27FC236}">
                      <a16:creationId xmlns:a16="http://schemas.microsoft.com/office/drawing/2014/main" id="{C9364221-48B9-BEA4-2EEA-57F4DC67AB16}"/>
                    </a:ext>
                  </a:extLst>
                </p:cNvPr>
                <p:cNvGrpSpPr/>
                <p:nvPr/>
              </p:nvGrpSpPr>
              <p:grpSpPr>
                <a:xfrm>
                  <a:off x="6545255" y="4736315"/>
                  <a:ext cx="896928" cy="503804"/>
                  <a:chOff x="1747260" y="3973591"/>
                  <a:chExt cx="896928" cy="508418"/>
                </a:xfrm>
              </p:grpSpPr>
              <p:sp>
                <p:nvSpPr>
                  <p:cNvPr id="1685" name="Rectangle: Rounded Corners 1684">
                    <a:extLst>
                      <a:ext uri="{FF2B5EF4-FFF2-40B4-BE49-F238E27FC236}">
                        <a16:creationId xmlns:a16="http://schemas.microsoft.com/office/drawing/2014/main" id="{69982790-5085-AD5C-4D8F-08BE43B797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1" y="3973591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Health status</a:t>
                    </a:r>
                  </a:p>
                </p:txBody>
              </p:sp>
              <p:sp>
                <p:nvSpPr>
                  <p:cNvPr id="1686" name="Rectangle: Rounded Corners 1685">
                    <a:extLst>
                      <a:ext uri="{FF2B5EF4-FFF2-40B4-BE49-F238E27FC236}">
                        <a16:creationId xmlns:a16="http://schemas.microsoft.com/office/drawing/2014/main" id="{D9689E03-A1F2-1FBA-5ABF-227DEC0BAA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0" y="4256827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FFC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Manual failover</a:t>
                    </a:r>
                  </a:p>
                </p:txBody>
              </p:sp>
            </p:grpSp>
          </p:grpSp>
          <p:sp>
            <p:nvSpPr>
              <p:cNvPr id="1671" name="Rectangle: Rounded Corners 1670">
                <a:extLst>
                  <a:ext uri="{FF2B5EF4-FFF2-40B4-BE49-F238E27FC236}">
                    <a16:creationId xmlns:a16="http://schemas.microsoft.com/office/drawing/2014/main" id="{5DA830F0-BB87-E238-6759-E3151A87C6DF}"/>
                  </a:ext>
                </a:extLst>
              </p:cNvPr>
              <p:cNvSpPr/>
              <p:nvPr/>
            </p:nvSpPr>
            <p:spPr bwMode="auto">
              <a:xfrm>
                <a:off x="2248876" y="4403055"/>
                <a:ext cx="2860178" cy="733850"/>
              </a:xfrm>
              <a:prstGeom prst="roundRect">
                <a:avLst>
                  <a:gd name="adj" fmla="val 4645"/>
                </a:avLst>
              </a:prstGeom>
              <a:solidFill>
                <a:srgbClr val="000000"/>
              </a:solidFill>
              <a:ln w="12700" cap="flat" cmpd="sng" algn="ctr">
                <a:solidFill>
                  <a:srgbClr val="A1F30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 (Headings)"/>
                  <a:cs typeface="Segoe UI"/>
                </a:endParaRPr>
              </a:p>
            </p:txBody>
          </p:sp>
          <p:sp>
            <p:nvSpPr>
              <p:cNvPr id="1672" name="TextBox 1671">
                <a:extLst>
                  <a:ext uri="{FF2B5EF4-FFF2-40B4-BE49-F238E27FC236}">
                    <a16:creationId xmlns:a16="http://schemas.microsoft.com/office/drawing/2014/main" id="{5025688C-DFAE-FB35-D117-88626DB108DC}"/>
                  </a:ext>
                </a:extLst>
              </p:cNvPr>
              <p:cNvSpPr txBox="1"/>
              <p:nvPr/>
            </p:nvSpPr>
            <p:spPr>
              <a:xfrm>
                <a:off x="2231116" y="4538286"/>
                <a:ext cx="1077478" cy="463387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SQL AG1 </a:t>
                </a:r>
                <a:b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</a:b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(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secondary</a:t>
                </a: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 (Headings)"/>
                    <a:cs typeface="Segoe UI" panose="020B0502040204020203" pitchFamily="34" charset="0"/>
                  </a:rPr>
                  <a:t> replica)</a:t>
                </a: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1673" name="Group 1672">
                <a:extLst>
                  <a:ext uri="{FF2B5EF4-FFF2-40B4-BE49-F238E27FC236}">
                    <a16:creationId xmlns:a16="http://schemas.microsoft.com/office/drawing/2014/main" id="{3D77CCA4-D099-3718-9A80-61B999962A2A}"/>
                  </a:ext>
                </a:extLst>
              </p:cNvPr>
              <p:cNvGrpSpPr/>
              <p:nvPr/>
            </p:nvGrpSpPr>
            <p:grpSpPr>
              <a:xfrm>
                <a:off x="3292513" y="4571604"/>
                <a:ext cx="1764122" cy="503805"/>
                <a:chOff x="5678061" y="4736314"/>
                <a:chExt cx="1764122" cy="503805"/>
              </a:xfrm>
            </p:grpSpPr>
            <p:grpSp>
              <p:nvGrpSpPr>
                <p:cNvPr id="1674" name="Group 1673">
                  <a:extLst>
                    <a:ext uri="{FF2B5EF4-FFF2-40B4-BE49-F238E27FC236}">
                      <a16:creationId xmlns:a16="http://schemas.microsoft.com/office/drawing/2014/main" id="{1B5995A2-2E72-331C-9713-EF07BCFD36BC}"/>
                    </a:ext>
                  </a:extLst>
                </p:cNvPr>
                <p:cNvGrpSpPr/>
                <p:nvPr/>
              </p:nvGrpSpPr>
              <p:grpSpPr>
                <a:xfrm>
                  <a:off x="5678061" y="4736314"/>
                  <a:ext cx="835877" cy="503736"/>
                  <a:chOff x="2495632" y="3320821"/>
                  <a:chExt cx="835877" cy="503736"/>
                </a:xfrm>
              </p:grpSpPr>
              <p:sp>
                <p:nvSpPr>
                  <p:cNvPr id="1678" name="Rectangle: Rounded Corners 1677">
                    <a:extLst>
                      <a:ext uri="{FF2B5EF4-FFF2-40B4-BE49-F238E27FC236}">
                        <a16:creationId xmlns:a16="http://schemas.microsoft.com/office/drawing/2014/main" id="{45AA3A93-24E0-BF45-FC0D-B5B2F5D8D9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5632" y="3320821"/>
                    <a:ext cx="835877" cy="503736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AG1 databases</a:t>
                    </a:r>
                  </a:p>
                </p:txBody>
              </p:sp>
              <p:grpSp>
                <p:nvGrpSpPr>
                  <p:cNvPr id="1679" name="Group 1678">
                    <a:extLst>
                      <a:ext uri="{FF2B5EF4-FFF2-40B4-BE49-F238E27FC236}">
                        <a16:creationId xmlns:a16="http://schemas.microsoft.com/office/drawing/2014/main" id="{D7EDE090-992B-CA51-2B33-D72434035896}"/>
                      </a:ext>
                    </a:extLst>
                  </p:cNvPr>
                  <p:cNvGrpSpPr/>
                  <p:nvPr/>
                </p:nvGrpSpPr>
                <p:grpSpPr>
                  <a:xfrm>
                    <a:off x="2571860" y="3541466"/>
                    <a:ext cx="676225" cy="228600"/>
                    <a:chOff x="2694545" y="3998377"/>
                    <a:chExt cx="676225" cy="228600"/>
                  </a:xfrm>
                </p:grpSpPr>
                <p:pic>
                  <p:nvPicPr>
                    <p:cNvPr id="1680" name="Graphic 1679">
                      <a:extLst>
                        <a:ext uri="{FF2B5EF4-FFF2-40B4-BE49-F238E27FC236}">
                          <a16:creationId xmlns:a16="http://schemas.microsoft.com/office/drawing/2014/main" id="{9905D551-E7F5-CEBB-70C6-328EA71795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94545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1" name="Graphic 1680">
                      <a:extLst>
                        <a:ext uri="{FF2B5EF4-FFF2-40B4-BE49-F238E27FC236}">
                          <a16:creationId xmlns:a16="http://schemas.microsoft.com/office/drawing/2014/main" id="{75A30ACF-3D80-803D-1C94-A64B43B2FF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135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2" name="Graphic 1681">
                      <a:extLst>
                        <a:ext uri="{FF2B5EF4-FFF2-40B4-BE49-F238E27FC236}">
                          <a16:creationId xmlns:a16="http://schemas.microsoft.com/office/drawing/2014/main" id="{D0BB80B4-B9A0-1DA4-4C6B-87F3AED088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42170" y="3998377"/>
                      <a:ext cx="228600" cy="2286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675" name="Group 1674">
                  <a:extLst>
                    <a:ext uri="{FF2B5EF4-FFF2-40B4-BE49-F238E27FC236}">
                      <a16:creationId xmlns:a16="http://schemas.microsoft.com/office/drawing/2014/main" id="{54B48116-05E8-0D1F-9CFB-AAA7F1B8A1DB}"/>
                    </a:ext>
                  </a:extLst>
                </p:cNvPr>
                <p:cNvGrpSpPr/>
                <p:nvPr/>
              </p:nvGrpSpPr>
              <p:grpSpPr>
                <a:xfrm>
                  <a:off x="6545255" y="4736315"/>
                  <a:ext cx="896928" cy="503804"/>
                  <a:chOff x="1747260" y="3973591"/>
                  <a:chExt cx="896928" cy="508418"/>
                </a:xfrm>
              </p:grpSpPr>
              <p:sp>
                <p:nvSpPr>
                  <p:cNvPr id="1676" name="Rectangle: Rounded Corners 1675">
                    <a:extLst>
                      <a:ext uri="{FF2B5EF4-FFF2-40B4-BE49-F238E27FC236}">
                        <a16:creationId xmlns:a16="http://schemas.microsoft.com/office/drawing/2014/main" id="{10B1551A-D0B0-9655-E9E3-732A5C4DF5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1" y="3973591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Manual failover</a:t>
                    </a:r>
                  </a:p>
                </p:txBody>
              </p:sp>
              <p:sp>
                <p:nvSpPr>
                  <p:cNvPr id="1677" name="Rectangle: Rounded Corners 1676">
                    <a:extLst>
                      <a:ext uri="{FF2B5EF4-FFF2-40B4-BE49-F238E27FC236}">
                        <a16:creationId xmlns:a16="http://schemas.microsoft.com/office/drawing/2014/main" id="{61333759-1FB8-3465-3EAB-74E5CF54E5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7260" y="4256827"/>
                    <a:ext cx="896927" cy="2251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00000"/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Semibold (Headings)"/>
                        <a:cs typeface="Segoe UI"/>
                      </a:rPr>
                      <a:t>Health status</a:t>
                    </a:r>
                  </a:p>
                </p:txBody>
              </p:sp>
            </p:grpSp>
          </p:grpSp>
        </p:grpSp>
        <p:cxnSp>
          <p:nvCxnSpPr>
            <p:cNvPr id="1661" name="Connector: Elbow 1660">
              <a:extLst>
                <a:ext uri="{FF2B5EF4-FFF2-40B4-BE49-F238E27FC236}">
                  <a16:creationId xmlns:a16="http://schemas.microsoft.com/office/drawing/2014/main" id="{3926A37B-00EB-8B4D-4072-A50214720EE0}"/>
                </a:ext>
              </a:extLst>
            </p:cNvPr>
            <p:cNvCxnSpPr>
              <a:cxnSpLocks/>
              <a:stCxn id="1748" idx="2"/>
              <a:endCxn id="1686" idx="2"/>
            </p:cNvCxnSpPr>
            <p:nvPr/>
          </p:nvCxnSpPr>
          <p:spPr>
            <a:xfrm rot="16200000" flipH="1">
              <a:off x="7368666" y="-1377184"/>
              <a:ext cx="4533" cy="7515266"/>
            </a:xfrm>
            <a:prstGeom prst="bentConnector3">
              <a:avLst>
                <a:gd name="adj1" fmla="val 2677498"/>
              </a:avLst>
            </a:prstGeom>
            <a:noFill/>
            <a:ln w="9525" cap="flat" cmpd="sng" algn="ctr">
              <a:solidFill>
                <a:srgbClr val="FFC000"/>
              </a:solidFill>
              <a:prstDash val="sysDash"/>
              <a:headEnd type="triangle"/>
              <a:tailEnd type="triangle"/>
            </a:ln>
            <a:effectLst/>
          </p:spPr>
        </p:cxnSp>
        <p:cxnSp>
          <p:nvCxnSpPr>
            <p:cNvPr id="1662" name="Straight Arrow Connector 1661">
              <a:extLst>
                <a:ext uri="{FF2B5EF4-FFF2-40B4-BE49-F238E27FC236}">
                  <a16:creationId xmlns:a16="http://schemas.microsoft.com/office/drawing/2014/main" id="{546BCB2F-F02D-E42F-1A55-5F6F584A132E}"/>
                </a:ext>
              </a:extLst>
            </p:cNvPr>
            <p:cNvCxnSpPr>
              <a:endCxn id="1717" idx="2"/>
            </p:cNvCxnSpPr>
            <p:nvPr/>
          </p:nvCxnSpPr>
          <p:spPr>
            <a:xfrm flipV="1">
              <a:off x="7373956" y="2378183"/>
              <a:ext cx="2" cy="114363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ysDash"/>
              <a:headEnd type="none"/>
              <a:tailEnd type="triangle"/>
            </a:ln>
            <a:effectLst/>
          </p:spPr>
        </p:cxnSp>
        <p:cxnSp>
          <p:nvCxnSpPr>
            <p:cNvPr id="1663" name="Connector: Elbow 1662">
              <a:extLst>
                <a:ext uri="{FF2B5EF4-FFF2-40B4-BE49-F238E27FC236}">
                  <a16:creationId xmlns:a16="http://schemas.microsoft.com/office/drawing/2014/main" id="{AB9E189B-CC63-617E-1913-4BB46F3CD389}"/>
                </a:ext>
              </a:extLst>
            </p:cNvPr>
            <p:cNvCxnSpPr>
              <a:cxnSpLocks/>
              <a:stCxn id="1738" idx="0"/>
              <a:endCxn id="1676" idx="0"/>
            </p:cNvCxnSpPr>
            <p:nvPr/>
          </p:nvCxnSpPr>
          <p:spPr>
            <a:xfrm rot="16200000" flipH="1">
              <a:off x="7368665" y="-2536305"/>
              <a:ext cx="4533" cy="7515266"/>
            </a:xfrm>
            <a:prstGeom prst="bentConnector3">
              <a:avLst>
                <a:gd name="adj1" fmla="val -2689610"/>
              </a:avLst>
            </a:prstGeom>
            <a:noFill/>
            <a:ln w="9525" cap="flat" cmpd="sng" algn="ctr">
              <a:solidFill>
                <a:srgbClr val="A1F30D"/>
              </a:solidFill>
              <a:prstDash val="sysDash"/>
              <a:headEnd type="triangle"/>
              <a:tailEnd type="triangle"/>
            </a:ln>
            <a:effectLst/>
          </p:spPr>
        </p:cxnSp>
        <p:cxnSp>
          <p:nvCxnSpPr>
            <p:cNvPr id="1664" name="Straight Arrow Connector 1663">
              <a:extLst>
                <a:ext uri="{FF2B5EF4-FFF2-40B4-BE49-F238E27FC236}">
                  <a16:creationId xmlns:a16="http://schemas.microsoft.com/office/drawing/2014/main" id="{E56A9694-9A91-5450-BF31-131501AB9417}"/>
                </a:ext>
              </a:extLst>
            </p:cNvPr>
            <p:cNvCxnSpPr>
              <a:cxnSpLocks/>
              <a:endCxn id="1707" idx="0"/>
            </p:cNvCxnSpPr>
            <p:nvPr/>
          </p:nvCxnSpPr>
          <p:spPr>
            <a:xfrm>
              <a:off x="7373958" y="1107474"/>
              <a:ext cx="0" cy="111588"/>
            </a:xfrm>
            <a:prstGeom prst="straightConnector1">
              <a:avLst/>
            </a:prstGeom>
            <a:noFill/>
            <a:ln w="9525" cap="flat" cmpd="sng" algn="ctr">
              <a:solidFill>
                <a:srgbClr val="A1F30D"/>
              </a:solidFill>
              <a:prstDash val="sysDash"/>
              <a:headEnd type="none"/>
              <a:tailEnd type="triangle"/>
            </a:ln>
            <a:effectLst/>
          </p:spPr>
        </p:cxnSp>
      </p:grpSp>
      <p:cxnSp>
        <p:nvCxnSpPr>
          <p:cNvPr id="1655" name="Straight Arrow Connector 1654">
            <a:extLst>
              <a:ext uri="{FF2B5EF4-FFF2-40B4-BE49-F238E27FC236}">
                <a16:creationId xmlns:a16="http://schemas.microsoft.com/office/drawing/2014/main" id="{E9FE8C16-634F-9C8E-C8ED-F48528D54C2D}"/>
              </a:ext>
            </a:extLst>
          </p:cNvPr>
          <p:cNvCxnSpPr>
            <a:cxnSpLocks/>
            <a:stCxn id="1800" idx="0"/>
            <a:endCxn id="1657" idx="2"/>
          </p:cNvCxnSpPr>
          <p:nvPr/>
        </p:nvCxnSpPr>
        <p:spPr>
          <a:xfrm flipV="1">
            <a:off x="27545754" y="11259336"/>
            <a:ext cx="1639" cy="162500"/>
          </a:xfrm>
          <a:prstGeom prst="straightConnector1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656" name="Graphic 1655">
            <a:extLst>
              <a:ext uri="{FF2B5EF4-FFF2-40B4-BE49-F238E27FC236}">
                <a16:creationId xmlns:a16="http://schemas.microsoft.com/office/drawing/2014/main" id="{11B95291-89A3-A93C-227F-2B5A3FDCF3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433590" y="9409470"/>
            <a:ext cx="310946" cy="3158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37AECC3-5D9B-09D1-0FD3-9E3291822215}"/>
              </a:ext>
            </a:extLst>
          </p:cNvPr>
          <p:cNvGrpSpPr/>
          <p:nvPr/>
        </p:nvGrpSpPr>
        <p:grpSpPr>
          <a:xfrm>
            <a:off x="235500" y="288607"/>
            <a:ext cx="32447400" cy="1391002"/>
            <a:chOff x="235500" y="288607"/>
            <a:chExt cx="32447400" cy="13910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75AA87-667E-9C98-AA77-D96CD3E76F48}"/>
                </a:ext>
              </a:extLst>
            </p:cNvPr>
            <p:cNvGrpSpPr/>
            <p:nvPr/>
          </p:nvGrpSpPr>
          <p:grpSpPr>
            <a:xfrm>
              <a:off x="235500" y="358897"/>
              <a:ext cx="32447400" cy="1320712"/>
              <a:chOff x="235500" y="358897"/>
              <a:chExt cx="32447400" cy="132071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C64BEB1-0FAA-2370-EAE4-A4E8D1BEB4E1}"/>
                  </a:ext>
                </a:extLst>
              </p:cNvPr>
              <p:cNvGrpSpPr/>
              <p:nvPr/>
            </p:nvGrpSpPr>
            <p:grpSpPr>
              <a:xfrm>
                <a:off x="235500" y="358897"/>
                <a:ext cx="32447400" cy="1159027"/>
                <a:chOff x="235500" y="881410"/>
                <a:chExt cx="32447400" cy="1159027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3B9342-1EFE-D8E3-2378-B63C2E60E964}"/>
                    </a:ext>
                  </a:extLst>
                </p:cNvPr>
                <p:cNvSpPr/>
                <p:nvPr/>
              </p:nvSpPr>
              <p:spPr bwMode="auto">
                <a:xfrm>
                  <a:off x="235500" y="881410"/>
                  <a:ext cx="32447400" cy="1159027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21000">
                      <a:srgbClr val="7F3278">
                        <a:alpha val="75000"/>
                      </a:srgbClr>
                    </a:gs>
                    <a:gs pos="83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67" kern="0" dirty="0">
                      <a:solidFill>
                        <a:srgbClr val="FFFFFF"/>
                      </a:solidFill>
                      <a:latin typeface="Segoe UI Semibold (Headings)"/>
                    </a:rPr>
                    <a:t>          	</a:t>
                  </a:r>
                  <a:r>
                    <a:rPr kumimoji="0" lang="en-US" sz="36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 </a:t>
                  </a:r>
                  <a:r>
                    <a:rPr lang="en-US" sz="3600" kern="0" dirty="0">
                      <a:solidFill>
                        <a:srgbClr val="FFFFFF"/>
                      </a:solidFill>
                      <a:latin typeface="Segoe UI Semibold (Headings)"/>
                    </a:rPr>
                    <a:t>SQL Server enabled by Azure Arc</a:t>
                  </a:r>
                  <a:endParaRPr lang="en-US" sz="3667" kern="0" dirty="0">
                    <a:solidFill>
                      <a:srgbClr val="FFFFFF"/>
                    </a:solidFill>
                    <a:latin typeface="Segoe UI Semibold (Headings)"/>
                  </a:endParaRPr>
                </a:p>
              </p:txBody>
            </p:sp>
            <p:pic>
              <p:nvPicPr>
                <p:cNvPr id="10" name="Picture 2" descr="Azure Logo white &amp; colors 2 – News Centre">
                  <a:extLst>
                    <a:ext uri="{FF2B5EF4-FFF2-40B4-BE49-F238E27FC236}">
                      <a16:creationId xmlns:a16="http://schemas.microsoft.com/office/drawing/2014/main" id="{FC2768C5-0D3D-BC78-9CB1-0964E399ED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350563" y="927835"/>
                  <a:ext cx="3275188" cy="10661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1B3DC5D-1EDF-37A8-9DA6-E89278E6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26110645" y="366652"/>
                <a:ext cx="3374051" cy="131295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1A2F3D0-8FFD-9322-F8D7-11851B496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544891" y="389770"/>
                <a:ext cx="1097280" cy="1097280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4B0D325-F76D-4527-4DB5-AA202546B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23646765" y="288607"/>
              <a:ext cx="2419350" cy="134302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ACB6D5-0952-590A-26AD-FFE4F0FA8860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61014" y="2978945"/>
            <a:ext cx="10030243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904</Words>
  <Application>Microsoft Office PowerPoint</Application>
  <PresentationFormat>Custom</PresentationFormat>
  <Paragraphs>197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Segoe UI</vt:lpstr>
      <vt:lpstr>Segoe UI Semibold</vt:lpstr>
      <vt:lpstr>Segoe UI Semibold (Headings)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2024-10-03T23:51:30Z</dcterms:created>
  <dcterms:modified xsi:type="dcterms:W3CDTF">2025-03-25T12:42:05Z</dcterms:modified>
  <cp:contentStatus/>
</cp:coreProperties>
</file>